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2"/>
  </p:notesMasterIdLst>
  <p:handoutMasterIdLst>
    <p:handoutMasterId r:id="rId63"/>
  </p:handoutMasterIdLst>
  <p:sldIdLst>
    <p:sldId id="258" r:id="rId2"/>
    <p:sldId id="332" r:id="rId3"/>
    <p:sldId id="333" r:id="rId4"/>
    <p:sldId id="334" r:id="rId5"/>
    <p:sldId id="336" r:id="rId6"/>
    <p:sldId id="384" r:id="rId7"/>
    <p:sldId id="335" r:id="rId8"/>
    <p:sldId id="388" r:id="rId9"/>
    <p:sldId id="339" r:id="rId10"/>
    <p:sldId id="342" r:id="rId11"/>
    <p:sldId id="343" r:id="rId12"/>
    <p:sldId id="340" r:id="rId13"/>
    <p:sldId id="385" r:id="rId14"/>
    <p:sldId id="341" r:id="rId15"/>
    <p:sldId id="344" r:id="rId16"/>
    <p:sldId id="347" r:id="rId17"/>
    <p:sldId id="345" r:id="rId18"/>
    <p:sldId id="350" r:id="rId19"/>
    <p:sldId id="352" r:id="rId20"/>
    <p:sldId id="348" r:id="rId21"/>
    <p:sldId id="349" r:id="rId22"/>
    <p:sldId id="353" r:id="rId23"/>
    <p:sldId id="386" r:id="rId24"/>
    <p:sldId id="273" r:id="rId25"/>
    <p:sldId id="274" r:id="rId26"/>
    <p:sldId id="275" r:id="rId27"/>
    <p:sldId id="355" r:id="rId28"/>
    <p:sldId id="354" r:id="rId29"/>
    <p:sldId id="279" r:id="rId30"/>
    <p:sldId id="358" r:id="rId31"/>
    <p:sldId id="381" r:id="rId32"/>
    <p:sldId id="282" r:id="rId33"/>
    <p:sldId id="373" r:id="rId34"/>
    <p:sldId id="281" r:id="rId35"/>
    <p:sldId id="371" r:id="rId36"/>
    <p:sldId id="286" r:id="rId37"/>
    <p:sldId id="285" r:id="rId38"/>
    <p:sldId id="382" r:id="rId39"/>
    <p:sldId id="374" r:id="rId40"/>
    <p:sldId id="288" r:id="rId41"/>
    <p:sldId id="289" r:id="rId42"/>
    <p:sldId id="377" r:id="rId43"/>
    <p:sldId id="379" r:id="rId44"/>
    <p:sldId id="291" r:id="rId45"/>
    <p:sldId id="380" r:id="rId46"/>
    <p:sldId id="294" r:id="rId47"/>
    <p:sldId id="295" r:id="rId48"/>
    <p:sldId id="296" r:id="rId49"/>
    <p:sldId id="370" r:id="rId50"/>
    <p:sldId id="299" r:id="rId51"/>
    <p:sldId id="363" r:id="rId52"/>
    <p:sldId id="302" r:id="rId53"/>
    <p:sldId id="364" r:id="rId54"/>
    <p:sldId id="306" r:id="rId55"/>
    <p:sldId id="316" r:id="rId56"/>
    <p:sldId id="365" r:id="rId57"/>
    <p:sldId id="390" r:id="rId58"/>
    <p:sldId id="362" r:id="rId59"/>
    <p:sldId id="315" r:id="rId60"/>
    <p:sldId id="30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4"/>
    <a:srgbClr val="FFFFFF"/>
    <a:srgbClr val="FFC425"/>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4D4DE-16ED-41BB-B4C0-90E64356F7D7}" v="11" dt="2022-10-10T03:49:20.775"/>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33"/>
  </p:normalViewPr>
  <p:slideViewPr>
    <p:cSldViewPr snapToGrid="0">
      <p:cViewPr varScale="1">
        <p:scale>
          <a:sx n="78" d="100"/>
          <a:sy n="78" d="100"/>
        </p:scale>
        <p:origin x="114" y="276"/>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latin typeface="Arial" panose="020B0604020202020204" pitchFamily="34" charset="0"/>
              </a:rPr>
              <a:t>5/16/2024</a:t>
            </a:fld>
            <a:endParaRPr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latin typeface="Arial" panose="020B0604020202020204" pitchFamily="34" charset="0"/>
              </a:rPr>
              <a:t>‹#›</a:t>
            </a:fld>
            <a:endParaRPr dirty="0">
              <a:latin typeface="Arial" panose="020B0604020202020204" pitchFamily="34" charset="0"/>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37F6C43-988E-4257-9A1C-C162EF036D58}" type="datetimeFigureOut">
              <a:rPr lang="en-US" smtClean="0"/>
              <a:pPr/>
              <a:t>5/16/2024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ED491D0-8E1B-49C7-849B-A28568D94497}" type="slidenum">
              <a:rPr lang="en-US" smtClean="0"/>
              <a:pPr/>
              <a:t>‹#›</a:t>
            </a:fld>
            <a:endParaRPr 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bed904a1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bed904a1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282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ed904a1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ed904a1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310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bed904a1f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bed904a1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bed904a1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bed904a1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bed904a1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bed904a1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bed904a1f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bed904a1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bed904a1f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bed904a1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bed904a1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bed904a1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bed904a1f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bed904a1f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270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bed904a1f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bed904a1f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164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bed904a1f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bed904a1f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72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bed904a1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bed904a1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82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bed904a1f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bed904a1f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bed904a1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bed904a1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576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bed904a1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bed904a1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360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bed904a1f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bed904a1f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7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bed904a1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bed904a1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bed904a1f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bed904a1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cbed904a1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cbed904a1f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bed904a1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bed904a1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cbed904a1f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cbed904a1f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bed904a1f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cbed904a1f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ed904a1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ed904a1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641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bed904a1f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cbed904a1f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bed904a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bed904a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cbed904a1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cbed904a1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cbed904a1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cbed904a1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42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cbed904a1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cbed904a1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589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bed904a1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bed904a1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ed904a1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ed904a1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854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ed904a1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ed904a1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3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ed904a1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ed904a1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10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bed904a1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bed904a1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82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ed904a1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ed904a1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161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bed904a1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bed904a1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09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invGray">
      <p:bgPr>
        <a:solidFill>
          <a:srgbClr val="003B74"/>
        </a:solidFill>
        <a:effectLst/>
      </p:bgPr>
    </p:bg>
    <p:spTree>
      <p:nvGrpSpPr>
        <p:cNvPr id="1" name=""/>
        <p:cNvGrpSpPr/>
        <p:nvPr/>
      </p:nvGrpSpPr>
      <p:grpSpPr>
        <a:xfrm>
          <a:off x="0" y="0"/>
          <a:ext cx="0" cy="0"/>
          <a:chOff x="0" y="0"/>
          <a:chExt cx="0" cy="0"/>
        </a:xfrm>
      </p:grpSpPr>
      <p:sp>
        <p:nvSpPr>
          <p:cNvPr id="9" name="Rectangle 8"/>
          <p:cNvSpPr/>
          <p:nvPr/>
        </p:nvSpPr>
        <p:spPr>
          <a:xfrm>
            <a:off x="0" y="1851660"/>
            <a:ext cx="12192000" cy="37719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10" name="Rectangle 9"/>
          <p:cNvSpPr/>
          <p:nvPr/>
        </p:nvSpPr>
        <p:spPr>
          <a:xfrm>
            <a:off x="-1" y="701802"/>
            <a:ext cx="12192001" cy="10332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1"/>
          <p:cNvSpPr>
            <a:spLocks noGrp="1"/>
          </p:cNvSpPr>
          <p:nvPr>
            <p:ph type="ctrTitle" hasCustomPrompt="1"/>
          </p:nvPr>
        </p:nvSpPr>
        <p:spPr bwMode="black">
          <a:xfrm>
            <a:off x="882217" y="2200275"/>
            <a:ext cx="6421553" cy="3074670"/>
          </a:xfrm>
          <a:noFill/>
        </p:spPr>
        <p:txBody>
          <a:bodyPr lIns="0" tIns="0" rIns="0" bIns="0" anchor="ctr" anchorCtr="0">
            <a:normAutofit/>
          </a:bodyPr>
          <a:lstStyle>
            <a:lvl1pPr algn="l">
              <a:lnSpc>
                <a:spcPct val="90000"/>
              </a:lnSpc>
              <a:defRPr sz="6000" b="1">
                <a:solidFill>
                  <a:schemeClr val="tx1"/>
                </a:solidFill>
              </a:defRPr>
            </a:lvl1pPr>
          </a:lstStyle>
          <a:p>
            <a:r>
              <a:rPr lang="en-US" dirty="0"/>
              <a:t>Chapter Title</a:t>
            </a:r>
            <a:endParaRPr dirty="0"/>
          </a:p>
        </p:txBody>
      </p:sp>
      <p:sp>
        <p:nvSpPr>
          <p:cNvPr id="3" name="Subtitle 2"/>
          <p:cNvSpPr>
            <a:spLocks noGrp="1"/>
          </p:cNvSpPr>
          <p:nvPr>
            <p:ph type="subTitle" idx="1" hasCustomPrompt="1"/>
          </p:nvPr>
        </p:nvSpPr>
        <p:spPr>
          <a:xfrm>
            <a:off x="882217" y="845820"/>
            <a:ext cx="6524423" cy="777639"/>
          </a:xfrm>
        </p:spPr>
        <p:txBody>
          <a:bodyPr lIns="0" tIns="0" rIns="0" bIns="0" anchor="ctr" anchorCtr="0">
            <a:normAutofit/>
          </a:bodyPr>
          <a:lstStyle>
            <a:lvl1pPr marL="0" indent="0" algn="l">
              <a:spcBef>
                <a:spcPts val="0"/>
              </a:spcBef>
              <a:buNone/>
              <a:defRPr sz="32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1</a:t>
            </a:r>
            <a:endParaRPr dirty="0"/>
          </a:p>
        </p:txBody>
      </p:sp>
      <p:sp>
        <p:nvSpPr>
          <p:cNvPr id="7" name="Picture Placeholder 6">
            <a:extLst>
              <a:ext uri="{FF2B5EF4-FFF2-40B4-BE49-F238E27FC236}">
                <a16:creationId xmlns:a16="http://schemas.microsoft.com/office/drawing/2014/main" id="{EC9CFE91-0E8B-934B-8D25-5CBB7FD65D50}"/>
              </a:ext>
            </a:extLst>
          </p:cNvPr>
          <p:cNvSpPr>
            <a:spLocks noGrp="1"/>
          </p:cNvSpPr>
          <p:nvPr>
            <p:ph type="pic" sz="quarter" idx="10"/>
          </p:nvPr>
        </p:nvSpPr>
        <p:spPr>
          <a:xfrm>
            <a:off x="8100060" y="388500"/>
            <a:ext cx="3604981" cy="6081000"/>
          </a:xfrm>
        </p:spPr>
        <p:txBody>
          <a:bodyPr/>
          <a:lstStyle/>
          <a:p>
            <a:endParaRPr lang="en-US"/>
          </a:p>
        </p:txBody>
      </p:sp>
      <p:sp>
        <p:nvSpPr>
          <p:cNvPr id="17" name="Rectangle 16">
            <a:extLst>
              <a:ext uri="{FF2B5EF4-FFF2-40B4-BE49-F238E27FC236}">
                <a16:creationId xmlns:a16="http://schemas.microsoft.com/office/drawing/2014/main" id="{BEEECFBC-FB4D-9945-A4FF-28E342055AC3}"/>
              </a:ext>
            </a:extLst>
          </p:cNvPr>
          <p:cNvSpPr/>
          <p:nvPr userDrawn="1"/>
        </p:nvSpPr>
        <p:spPr>
          <a:xfrm>
            <a:off x="0" y="6503670"/>
            <a:ext cx="12192000" cy="215444"/>
          </a:xfrm>
          <a:prstGeom prst="rect">
            <a:avLst/>
          </a:prstGeom>
        </p:spPr>
        <p:txBody>
          <a:bodyPr wrap="square">
            <a:spAutoFit/>
          </a:bodyPr>
          <a:lstStyle/>
          <a:p>
            <a:pPr algn="ctr"/>
            <a:r>
              <a:rPr lang="en-US" sz="800" dirty="0">
                <a:solidFill>
                  <a:schemeClr val="bg2"/>
                </a:solidFill>
                <a:latin typeface="Arial" panose="020B0604020202020204" pitchFamily="34" charset="0"/>
                <a:cs typeface="Arial" panose="020B0604020202020204" pitchFamily="34" charset="0"/>
              </a:rPr>
              <a:t>Copyright © 2023 by Jones &amp; Bartlett Learning, LLC an Ascend Learning Company. </a:t>
            </a:r>
            <a:r>
              <a:rPr lang="en-US" sz="800" dirty="0" err="1">
                <a:solidFill>
                  <a:schemeClr val="bg2"/>
                </a:solidFill>
                <a:latin typeface="Arial" panose="020B0604020202020204" pitchFamily="34" charset="0"/>
                <a:cs typeface="Arial" panose="020B0604020202020204" pitchFamily="34" charset="0"/>
              </a:rPr>
              <a:t>www.jblearning.com</a:t>
            </a:r>
            <a:r>
              <a:rPr lang="en-US" sz="800" dirty="0">
                <a:solidFill>
                  <a:schemeClr val="bg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E3BDFD-7FA5-2143-88E5-0CEE0A6011AD}"/>
              </a:ext>
            </a:extLst>
          </p:cNvPr>
          <p:cNvSpPr/>
          <p:nvPr userDrawn="1"/>
        </p:nvSpPr>
        <p:spPr>
          <a:xfrm>
            <a:off x="0" y="6503670"/>
            <a:ext cx="12192000" cy="215444"/>
          </a:xfrm>
          <a:prstGeom prst="rect">
            <a:avLst/>
          </a:prstGeom>
        </p:spPr>
        <p:txBody>
          <a:bodyPr wrap="square">
            <a:spAutoFit/>
          </a:bodyPr>
          <a:lstStyle/>
          <a:p>
            <a:pPr algn="ctr"/>
            <a:r>
              <a:rPr lang="en-US" sz="800" dirty="0">
                <a:latin typeface="Arial" panose="020B0604020202020204" pitchFamily="34" charset="0"/>
                <a:cs typeface="Arial" panose="020B0604020202020204" pitchFamily="34" charset="0"/>
              </a:rPr>
              <a:t>Copyright © 2020 by Jones &amp; Bartlett Learning, LLC an Ascend Learning Company. www.jblearning.com. Background texture © </a:t>
            </a:r>
            <a:r>
              <a:rPr lang="en-US" sz="800" dirty="0" err="1">
                <a:latin typeface="Arial" panose="020B0604020202020204" pitchFamily="34" charset="0"/>
                <a:cs typeface="Arial" panose="020B0604020202020204" pitchFamily="34" charset="0"/>
              </a:rPr>
              <a:t>Bunphot</a:t>
            </a:r>
            <a:r>
              <a:rPr lang="en-US" sz="800" dirty="0">
                <a:latin typeface="Arial" panose="020B0604020202020204" pitchFamily="34" charset="0"/>
                <a:cs typeface="Arial" panose="020B0604020202020204" pitchFamily="34" charset="0"/>
              </a:rPr>
              <a:t>/Getty Images.</a:t>
            </a:r>
          </a:p>
        </p:txBody>
      </p:sp>
      <p:sp>
        <p:nvSpPr>
          <p:cNvPr id="6" name="Rectangle 5">
            <a:extLst>
              <a:ext uri="{FF2B5EF4-FFF2-40B4-BE49-F238E27FC236}">
                <a16:creationId xmlns:a16="http://schemas.microsoft.com/office/drawing/2014/main" id="{A4FD052D-18CE-1249-A891-AB3E165F4441}"/>
              </a:ext>
            </a:extLst>
          </p:cNvPr>
          <p:cNvSpPr/>
          <p:nvPr userDrawn="1"/>
        </p:nvSpPr>
        <p:spPr>
          <a:xfrm>
            <a:off x="0" y="2274570"/>
            <a:ext cx="12192000" cy="1760220"/>
          </a:xfrm>
          <a:prstGeom prst="rect">
            <a:avLst/>
          </a:prstGeom>
          <a:solidFill>
            <a:srgbClr val="003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C0E0F34-F7A9-8D4B-9F49-A76F8B00661D}"/>
              </a:ext>
            </a:extLst>
          </p:cNvPr>
          <p:cNvSpPr>
            <a:spLocks noGrp="1"/>
          </p:cNvSpPr>
          <p:nvPr>
            <p:ph type="body" sz="quarter" idx="10" hasCustomPrompt="1"/>
          </p:nvPr>
        </p:nvSpPr>
        <p:spPr>
          <a:xfrm>
            <a:off x="935038" y="2571750"/>
            <a:ext cx="10321925" cy="1165225"/>
          </a:xfrm>
        </p:spPr>
        <p:txBody>
          <a:bodyPr anchor="ctr" anchorCtr="0"/>
          <a:lstStyle>
            <a:lvl1pPr marL="0" indent="0" algn="ctr">
              <a:buNone/>
              <a:defRPr sz="4800" b="1">
                <a:solidFill>
                  <a:srgbClr val="FFFFFF"/>
                </a:solidFill>
              </a:defRPr>
            </a:lvl1pPr>
          </a:lstStyle>
          <a:p>
            <a:pPr lvl="0"/>
            <a:r>
              <a:rPr lang="en-US" dirty="0"/>
              <a:t>Divider</a:t>
            </a: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idx="1"/>
          </p:nvPr>
        </p:nvSpPr>
        <p:spPr>
          <a:xfrm>
            <a:off x="925830" y="1490870"/>
            <a:ext cx="10287000" cy="469904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Google Shape;19;p4">
            <a:extLst>
              <a:ext uri="{FF2B5EF4-FFF2-40B4-BE49-F238E27FC236}">
                <a16:creationId xmlns:a16="http://schemas.microsoft.com/office/drawing/2014/main" id="{FB04C152-F94A-3543-8AF8-06C9F378A0EE}"/>
              </a:ext>
            </a:extLst>
          </p:cNvPr>
          <p:cNvSpPr txBox="1">
            <a:spLocks noGrp="1"/>
          </p:cNvSpPr>
          <p:nvPr>
            <p:ph type="sldNum" idx="12"/>
          </p:nvPr>
        </p:nvSpPr>
        <p:spPr>
          <a:xfrm>
            <a:off x="415532" y="6091833"/>
            <a:ext cx="5501200" cy="524800"/>
          </a:xfrm>
          <a:prstGeom prst="rect">
            <a:avLst/>
          </a:prstGeom>
        </p:spPr>
        <p:txBody>
          <a:bodyPr spcFirstLastPara="1" wrap="square" lIns="91425" tIns="91425" rIns="91425" bIns="91425" anchor="ctr" anchorCtr="0">
            <a:noAutofit/>
          </a:bodyPr>
          <a:lstStyle>
            <a:lvl1pPr lvl="0" algn="l">
              <a:buNone/>
              <a:defRPr sz="1867"/>
            </a:lvl1pPr>
            <a:lvl2pPr lvl="1" algn="l">
              <a:buNone/>
              <a:defRPr sz="1867"/>
            </a:lvl2pPr>
            <a:lvl3pPr lvl="2" algn="l">
              <a:buNone/>
              <a:defRPr sz="1867"/>
            </a:lvl3pPr>
            <a:lvl4pPr lvl="3" algn="l">
              <a:buNone/>
              <a:defRPr sz="1867"/>
            </a:lvl4pPr>
            <a:lvl5pPr lvl="4" algn="l">
              <a:buNone/>
              <a:defRPr sz="1867"/>
            </a:lvl5pPr>
            <a:lvl6pPr lvl="5" algn="l">
              <a:buNone/>
              <a:defRPr sz="1867"/>
            </a:lvl6pPr>
            <a:lvl7pPr lvl="6" algn="l">
              <a:buNone/>
              <a:defRPr sz="1867"/>
            </a:lvl7pPr>
            <a:lvl8pPr lvl="7" algn="l">
              <a:buNone/>
              <a:defRPr sz="1867"/>
            </a:lvl8pPr>
            <a:lvl9pPr lvl="8" algn="l">
              <a:buNone/>
              <a:defRPr sz="1867"/>
            </a:lvl9pPr>
          </a:lstStyle>
          <a:p>
            <a:endParaRPr lang="en"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sz="half" idx="1"/>
          </p:nvPr>
        </p:nvSpPr>
        <p:spPr>
          <a:xfrm>
            <a:off x="914400" y="1461052"/>
            <a:ext cx="4855464"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415368" y="1461052"/>
            <a:ext cx="4862232"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777240" y="1496187"/>
            <a:ext cx="4992624" cy="470916"/>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77240" y="2077278"/>
            <a:ext cx="4992624" cy="4390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Picture Placeholder 10">
            <a:extLst>
              <a:ext uri="{FF2B5EF4-FFF2-40B4-BE49-F238E27FC236}">
                <a16:creationId xmlns:a16="http://schemas.microsoft.com/office/drawing/2014/main" id="{A3169499-437D-8F4D-94AA-E2299357328F}"/>
              </a:ext>
            </a:extLst>
          </p:cNvPr>
          <p:cNvSpPr>
            <a:spLocks noGrp="1"/>
          </p:cNvSpPr>
          <p:nvPr>
            <p:ph type="pic" sz="quarter" idx="10"/>
          </p:nvPr>
        </p:nvSpPr>
        <p:spPr>
          <a:xfrm>
            <a:off x="6096000" y="1496186"/>
            <a:ext cx="5208588" cy="4556743"/>
          </a:xfrm>
        </p:spPr>
        <p:txBody>
          <a:bodyPr/>
          <a:lstStyle/>
          <a:p>
            <a:endParaRPr lang="en-US"/>
          </a:p>
        </p:txBody>
      </p:sp>
      <p:sp>
        <p:nvSpPr>
          <p:cNvPr id="12" name="Text Placeholder 8">
            <a:extLst>
              <a:ext uri="{FF2B5EF4-FFF2-40B4-BE49-F238E27FC236}">
                <a16:creationId xmlns:a16="http://schemas.microsoft.com/office/drawing/2014/main" id="{B116746D-2971-C346-AB96-03BED323E049}"/>
              </a:ext>
            </a:extLst>
          </p:cNvPr>
          <p:cNvSpPr>
            <a:spLocks noGrp="1"/>
          </p:cNvSpPr>
          <p:nvPr>
            <p:ph type="body" sz="quarter" idx="11" hasCustomPrompt="1"/>
          </p:nvPr>
        </p:nvSpPr>
        <p:spPr>
          <a:xfrm>
            <a:off x="6096000" y="6142515"/>
            <a:ext cx="5208588" cy="651192"/>
          </a:xfrm>
        </p:spPr>
        <p:txBody>
          <a:bodyPr/>
          <a:lstStyle>
            <a:lvl1pPr marL="0" indent="0">
              <a:buNone/>
              <a:defRPr sz="1000"/>
            </a:lvl1pPr>
          </a:lstStyle>
          <a:p>
            <a:pPr lvl="0"/>
            <a:r>
              <a:rPr lang="en-US" dirty="0"/>
              <a:t>Credit line FPO</a:t>
            </a:r>
          </a:p>
        </p:txBody>
      </p:sp>
      <p:sp>
        <p:nvSpPr>
          <p:cNvPr id="7" name="Google Shape;19;p4">
            <a:extLst>
              <a:ext uri="{FF2B5EF4-FFF2-40B4-BE49-F238E27FC236}">
                <a16:creationId xmlns:a16="http://schemas.microsoft.com/office/drawing/2014/main" id="{B5567D0E-F434-9946-A7C2-4927EF236071}"/>
              </a:ext>
            </a:extLst>
          </p:cNvPr>
          <p:cNvSpPr txBox="1">
            <a:spLocks noGrp="1"/>
          </p:cNvSpPr>
          <p:nvPr>
            <p:ph type="sldNum" idx="12"/>
          </p:nvPr>
        </p:nvSpPr>
        <p:spPr>
          <a:xfrm>
            <a:off x="415532" y="6091833"/>
            <a:ext cx="5501200" cy="524800"/>
          </a:xfrm>
          <a:prstGeom prst="rect">
            <a:avLst/>
          </a:prstGeom>
        </p:spPr>
        <p:txBody>
          <a:bodyPr spcFirstLastPara="1" wrap="square" lIns="91425" tIns="91425" rIns="91425" bIns="91425" anchor="ctr" anchorCtr="0">
            <a:noAutofit/>
          </a:bodyPr>
          <a:lstStyle>
            <a:lvl1pPr lvl="0" algn="l">
              <a:buNone/>
              <a:defRPr sz="1867"/>
            </a:lvl1pPr>
            <a:lvl2pPr lvl="1" algn="l">
              <a:buNone/>
              <a:defRPr sz="1867"/>
            </a:lvl2pPr>
            <a:lvl3pPr lvl="2" algn="l">
              <a:buNone/>
              <a:defRPr sz="1867"/>
            </a:lvl3pPr>
            <a:lvl4pPr lvl="3" algn="l">
              <a:buNone/>
              <a:defRPr sz="1867"/>
            </a:lvl4pPr>
            <a:lvl5pPr lvl="4" algn="l">
              <a:buNone/>
              <a:defRPr sz="1867"/>
            </a:lvl5pPr>
            <a:lvl6pPr lvl="5" algn="l">
              <a:buNone/>
              <a:defRPr sz="1867"/>
            </a:lvl6pPr>
            <a:lvl7pPr lvl="6" algn="l">
              <a:buNone/>
              <a:defRPr sz="1867"/>
            </a:lvl7pPr>
            <a:lvl8pPr lvl="7" algn="l">
              <a:buNone/>
              <a:defRPr sz="1867"/>
            </a:lvl8pPr>
            <a:lvl9pPr lvl="8" algn="l">
              <a:buNone/>
              <a:defRPr sz="1867"/>
            </a:lvl9pPr>
          </a:lstStyle>
          <a:p>
            <a:fld id="{00000000-1234-1234-1234-123412341234}" type="slidenum">
              <a:rPr lang="en" smtClean="0"/>
              <a:pPr/>
              <a:t>‹#›</a:t>
            </a:fld>
            <a:endParaRPr lang="en"/>
          </a:p>
        </p:txBody>
      </p:sp>
      <p:sp>
        <p:nvSpPr>
          <p:cNvPr id="8" name="TextBox 7">
            <a:extLst>
              <a:ext uri="{FF2B5EF4-FFF2-40B4-BE49-F238E27FC236}">
                <a16:creationId xmlns:a16="http://schemas.microsoft.com/office/drawing/2014/main" id="{7DC73EB3-3F11-46B3-B348-E94AF43BD232}"/>
              </a:ext>
            </a:extLst>
          </p:cNvPr>
          <p:cNvSpPr txBox="1"/>
          <p:nvPr userDrawn="1"/>
        </p:nvSpPr>
        <p:spPr>
          <a:xfrm>
            <a:off x="699247" y="6172203"/>
            <a:ext cx="663964" cy="369332"/>
          </a:xfrm>
          <a:prstGeom prst="rect">
            <a:avLst/>
          </a:prstGeom>
          <a:noFill/>
        </p:spPr>
        <p:txBody>
          <a:bodyPr wrap="none" rtlCol="0">
            <a:spAutoFit/>
          </a:bodyPr>
          <a:lstStyle/>
          <a:p>
            <a:r>
              <a:rPr lang="en-US" dirty="0">
                <a:solidFill>
                  <a:schemeClr val="accent4">
                    <a:lumMod val="75000"/>
                  </a:schemeClr>
                </a:solidFill>
              </a:rPr>
              <a:t>of 60</a:t>
            </a: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880110" y="1510748"/>
            <a:ext cx="4246582" cy="4404625"/>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8">
            <a:extLst>
              <a:ext uri="{FF2B5EF4-FFF2-40B4-BE49-F238E27FC236}">
                <a16:creationId xmlns:a16="http://schemas.microsoft.com/office/drawing/2014/main" id="{752B3F09-47B3-324C-BCD8-DE2A52443CC0}"/>
              </a:ext>
            </a:extLst>
          </p:cNvPr>
          <p:cNvSpPr>
            <a:spLocks noGrp="1"/>
          </p:cNvSpPr>
          <p:nvPr>
            <p:ph type="body" sz="quarter" idx="10" hasCustomPrompt="1"/>
          </p:nvPr>
        </p:nvSpPr>
        <p:spPr>
          <a:xfrm>
            <a:off x="5518150" y="6046788"/>
            <a:ext cx="5792992" cy="651192"/>
          </a:xfrm>
        </p:spPr>
        <p:txBody>
          <a:bodyPr/>
          <a:lstStyle>
            <a:lvl1pPr marL="0" indent="0">
              <a:buNone/>
              <a:defRPr sz="1000"/>
            </a:lvl1pPr>
          </a:lstStyle>
          <a:p>
            <a:pPr lvl="0"/>
            <a:r>
              <a:rPr lang="en-US" dirty="0"/>
              <a:t>Credit line FPO</a:t>
            </a:r>
          </a:p>
        </p:txBody>
      </p:sp>
      <p:sp>
        <p:nvSpPr>
          <p:cNvPr id="11" name="Picture Placeholder 10">
            <a:extLst>
              <a:ext uri="{FF2B5EF4-FFF2-40B4-BE49-F238E27FC236}">
                <a16:creationId xmlns:a16="http://schemas.microsoft.com/office/drawing/2014/main" id="{8A3226D5-00A8-E049-8469-4BFBE39DD467}"/>
              </a:ext>
            </a:extLst>
          </p:cNvPr>
          <p:cNvSpPr>
            <a:spLocks noGrp="1"/>
          </p:cNvSpPr>
          <p:nvPr>
            <p:ph type="pic" sz="quarter" idx="11"/>
          </p:nvPr>
        </p:nvSpPr>
        <p:spPr>
          <a:xfrm>
            <a:off x="5518150" y="1508815"/>
            <a:ext cx="5792788" cy="4404624"/>
          </a:xfrm>
        </p:spPr>
        <p:txBody>
          <a:bodyPr/>
          <a:lstStyle/>
          <a:p>
            <a:endParaRPr lang="en-US"/>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3" name="Content Placeholder 3"/>
          <p:cNvSpPr>
            <a:spLocks noGrp="1"/>
          </p:cNvSpPr>
          <p:nvPr>
            <p:ph idx="1" hasCustomPrompt="1"/>
          </p:nvPr>
        </p:nvSpPr>
        <p:spPr>
          <a:xfrm>
            <a:off x="921496" y="1461052"/>
            <a:ext cx="3181874" cy="4895328"/>
          </a:xfrm>
        </p:spPr>
        <p:txBody>
          <a:bodyPr>
            <a:norm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en-US" dirty="0"/>
              <a:t>Sample text</a:t>
            </a:r>
            <a:endParaRPr dirty="0"/>
          </a:p>
        </p:txBody>
      </p:sp>
      <p:sp>
        <p:nvSpPr>
          <p:cNvPr id="7" name="Content Placeholder 3">
            <a:extLst>
              <a:ext uri="{FF2B5EF4-FFF2-40B4-BE49-F238E27FC236}">
                <a16:creationId xmlns:a16="http://schemas.microsoft.com/office/drawing/2014/main" id="{40A1ED7B-82D7-5A47-A193-C7C24693D3C4}"/>
              </a:ext>
            </a:extLst>
          </p:cNvPr>
          <p:cNvSpPr>
            <a:spLocks noGrp="1"/>
          </p:cNvSpPr>
          <p:nvPr>
            <p:ph idx="10" hasCustomPrompt="1"/>
          </p:nvPr>
        </p:nvSpPr>
        <p:spPr>
          <a:xfrm>
            <a:off x="448765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
        <p:nvSpPr>
          <p:cNvPr id="8" name="Content Placeholder 3">
            <a:extLst>
              <a:ext uri="{FF2B5EF4-FFF2-40B4-BE49-F238E27FC236}">
                <a16:creationId xmlns:a16="http://schemas.microsoft.com/office/drawing/2014/main" id="{43872FE9-5E92-4F44-8A71-024A081C439C}"/>
              </a:ext>
            </a:extLst>
          </p:cNvPr>
          <p:cNvSpPr>
            <a:spLocks noGrp="1"/>
          </p:cNvSpPr>
          <p:nvPr>
            <p:ph idx="11" hasCustomPrompt="1"/>
          </p:nvPr>
        </p:nvSpPr>
        <p:spPr>
          <a:xfrm>
            <a:off x="805381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Tree>
    <p:extLst>
      <p:ext uri="{BB962C8B-B14F-4D97-AF65-F5344CB8AC3E}">
        <p14:creationId xmlns:p14="http://schemas.microsoft.com/office/powerpoint/2010/main" val="31116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3485588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0"/>
            <a:ext cx="12188952" cy="1188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Placeholder 1"/>
          <p:cNvSpPr>
            <a:spLocks noGrp="1"/>
          </p:cNvSpPr>
          <p:nvPr>
            <p:ph type="title"/>
          </p:nvPr>
        </p:nvSpPr>
        <p:spPr bwMode="black">
          <a:xfrm>
            <a:off x="0" y="121033"/>
            <a:ext cx="12192000" cy="1002089"/>
          </a:xfrm>
          <a:prstGeom prst="rect">
            <a:avLst/>
          </a:prstGeom>
          <a:solidFill>
            <a:srgbClr val="003B74"/>
          </a:solidFill>
        </p:spPr>
        <p:txBody>
          <a:bodyPr vert="horz" lIns="914400" tIns="45720" rIns="91440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891540" y="2203704"/>
            <a:ext cx="10435590" cy="39862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Rectangle 6">
            <a:extLst>
              <a:ext uri="{FF2B5EF4-FFF2-40B4-BE49-F238E27FC236}">
                <a16:creationId xmlns:a16="http://schemas.microsoft.com/office/drawing/2014/main" id="{21F38BD8-3F75-CE4C-AFEF-0C6B45F77F8C}"/>
              </a:ext>
            </a:extLst>
          </p:cNvPr>
          <p:cNvSpPr/>
          <p:nvPr userDrawn="1"/>
        </p:nvSpPr>
        <p:spPr>
          <a:xfrm rot="5400000">
            <a:off x="9544258" y="4245031"/>
            <a:ext cx="5010495"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Copyright © 2023 by Jones &amp; Bartlett Learning, LLC an Ascend Learning Company. </a:t>
            </a:r>
            <a:r>
              <a:rPr lang="en-US" sz="800" dirty="0" err="1">
                <a:latin typeface="Arial" panose="020B0604020202020204" pitchFamily="34" charset="0"/>
                <a:cs typeface="Arial" panose="020B0604020202020204" pitchFamily="34" charset="0"/>
              </a:rPr>
              <a:t>www.jblearning.com</a:t>
            </a:r>
            <a:endParaRPr lang="en-US" sz="800" dirty="0">
              <a:latin typeface="Arial" panose="020B0604020202020204" pitchFamily="34" charset="0"/>
              <a:cs typeface="Arial" panose="020B0604020202020204" pitchFamily="34" charset="0"/>
            </a:endParaRPr>
          </a:p>
        </p:txBody>
      </p:sp>
      <p:sp>
        <p:nvSpPr>
          <p:cNvPr id="14" name="Slide Number Placeholder 13">
            <a:extLst>
              <a:ext uri="{FF2B5EF4-FFF2-40B4-BE49-F238E27FC236}">
                <a16:creationId xmlns:a16="http://schemas.microsoft.com/office/drawing/2014/main" id="{DC7CB1CE-A804-C142-ADCF-04E79FCEE9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E0B12-7CC7-A94C-BF96-87373429EBD3}" type="slidenum">
              <a:rPr lang="en-US" smtClean="0"/>
              <a:t>‹#›</a:t>
            </a:fld>
            <a:endParaRPr lang="en-US"/>
          </a:p>
        </p:txBody>
      </p:sp>
      <p:sp>
        <p:nvSpPr>
          <p:cNvPr id="16" name="Footer Placeholder 15">
            <a:extLst>
              <a:ext uri="{FF2B5EF4-FFF2-40B4-BE49-F238E27FC236}">
                <a16:creationId xmlns:a16="http://schemas.microsoft.com/office/drawing/2014/main" id="{E6502355-3B0A-0841-9CD6-5168074888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dsfasfjaskjaskdajsdksdjsadklsajdaskdsajdkalsjds</a:t>
            </a:r>
            <a:endParaRPr lang="en-US"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4" r:id="rId6"/>
    <p:sldLayoutId id="2147483656" r:id="rId7"/>
    <p:sldLayoutId id="2147483657" r:id="rId8"/>
    <p:sldLayoutId id="214748365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3000" b="1" kern="1200">
          <a:solidFill>
            <a:schemeClr val="bg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CF4F1586-DE6A-1A40-AEF4-23ADA41937E4}"/>
              </a:ext>
            </a:extLst>
          </p:cNvPr>
          <p:cNvSpPr>
            <a:spLocks noGrp="1"/>
          </p:cNvSpPr>
          <p:nvPr>
            <p:ph type="subTitle" idx="1"/>
          </p:nvPr>
        </p:nvSpPr>
        <p:spPr/>
        <p:txBody>
          <a:bodyPr/>
          <a:lstStyle/>
          <a:p>
            <a:r>
              <a:rPr lang="en-US" dirty="0"/>
              <a:t>CHAPTER 2</a:t>
            </a:r>
          </a:p>
        </p:txBody>
      </p:sp>
      <p:sp>
        <p:nvSpPr>
          <p:cNvPr id="19" name="Title 18">
            <a:extLst>
              <a:ext uri="{FF2B5EF4-FFF2-40B4-BE49-F238E27FC236}">
                <a16:creationId xmlns:a16="http://schemas.microsoft.com/office/drawing/2014/main" id="{A58A35F8-EA88-094E-8EAD-88FE6A07C447}"/>
              </a:ext>
            </a:extLst>
          </p:cNvPr>
          <p:cNvSpPr>
            <a:spLocks noGrp="1"/>
          </p:cNvSpPr>
          <p:nvPr>
            <p:ph type="ctrTitle"/>
          </p:nvPr>
        </p:nvSpPr>
        <p:spPr/>
        <p:txBody>
          <a:bodyPr/>
          <a:lstStyle/>
          <a:p>
            <a:r>
              <a:rPr lang="en-US" dirty="0"/>
              <a:t>Formal Languages and Grammars</a:t>
            </a:r>
          </a:p>
        </p:txBody>
      </p:sp>
      <p:pic>
        <p:nvPicPr>
          <p:cNvPr id="23" name="Picture Placeholder 22" descr="A photo shows the cover of the book Programming Languages: Concepts and Implementation, by Saverio Perugini.">
            <a:extLst>
              <a:ext uri="{FF2B5EF4-FFF2-40B4-BE49-F238E27FC236}">
                <a16:creationId xmlns:a16="http://schemas.microsoft.com/office/drawing/2014/main" id="{DE3B0E28-485E-BB45-B53C-65FC375BD23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6822142" y="-158764"/>
            <a:ext cx="5889548" cy="7185072"/>
          </a:xfrm>
        </p:spPr>
      </p:pic>
      <p:sp>
        <p:nvSpPr>
          <p:cNvPr id="2" name="TextBox 1">
            <a:extLst>
              <a:ext uri="{FF2B5EF4-FFF2-40B4-BE49-F238E27FC236}">
                <a16:creationId xmlns:a16="http://schemas.microsoft.com/office/drawing/2014/main" id="{0ACDF8DB-BEF8-7D84-1249-3DE22F9EAA10}"/>
              </a:ext>
            </a:extLst>
          </p:cNvPr>
          <p:cNvSpPr txBox="1"/>
          <p:nvPr/>
        </p:nvSpPr>
        <p:spPr>
          <a:xfrm>
            <a:off x="882217" y="5090279"/>
            <a:ext cx="4591991" cy="369332"/>
          </a:xfrm>
          <a:prstGeom prst="rect">
            <a:avLst/>
          </a:prstGeom>
          <a:noFill/>
        </p:spPr>
        <p:txBody>
          <a:bodyPr wrap="square" rtlCol="0">
            <a:spAutoFit/>
          </a:bodyPr>
          <a:lstStyle/>
          <a:p>
            <a:r>
              <a:rPr lang="en-US" dirty="0"/>
              <a:t>Additional Material: Brian Hare, UMKC </a:t>
            </a:r>
          </a:p>
        </p:txBody>
      </p:sp>
    </p:spTree>
    <p:extLst>
      <p:ext uri="{BB962C8B-B14F-4D97-AF65-F5344CB8AC3E}">
        <p14:creationId xmlns:p14="http://schemas.microsoft.com/office/powerpoint/2010/main" val="36381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a:extLst>
              <a:ext uri="{FF2B5EF4-FFF2-40B4-BE49-F238E27FC236}">
                <a16:creationId xmlns:a16="http://schemas.microsoft.com/office/drawing/2014/main" id="{492C457F-7678-B048-B2BA-1C0AF1596B67}"/>
              </a:ext>
            </a:extLst>
          </p:cNvPr>
          <p:cNvSpPr>
            <a:spLocks noGrp="1"/>
          </p:cNvSpPr>
          <p:nvPr>
            <p:ph type="title"/>
          </p:nvPr>
        </p:nvSpPr>
        <p:spPr/>
        <p:txBody>
          <a:bodyPr/>
          <a:lstStyle/>
          <a:p>
            <a:r>
              <a:rPr lang="en-US" dirty="0"/>
              <a:t>Table 2.3 Regular Expressions (Key: </a:t>
            </a:r>
            <a:r>
              <a:rPr lang="en-US" i="1" dirty="0"/>
              <a:t>X</a:t>
            </a:r>
            <a:r>
              <a:rPr lang="en-US" dirty="0"/>
              <a:t>  ∈ </a:t>
            </a:r>
            <a:r>
              <a:rPr lang="en-US" dirty="0" err="1"/>
              <a:t>Σ</a:t>
            </a:r>
            <a:r>
              <a:rPr lang="en-US" dirty="0"/>
              <a:t>.)</a:t>
            </a:r>
          </a:p>
        </p:txBody>
      </p:sp>
      <p:pic>
        <p:nvPicPr>
          <p:cNvPr id="3074" name="Picture 2" descr="The table shows three columns: Regular expression, denotes, and language. The row entries for atomic regular expressions are as follows. Row 1: X, the single character X, L of X equals X. Row 2: Element of set, empty string, L of element of set equals element of set. Row 3: Circle with a diagonal line across it, empty set, L of circle with diagonal line across it equals left curly brace and right curly brace. The row entries for compound regular expressions are as follows. Row 1: Left parenthesis, r asterisk, right parenthesis; zero or more of r subscript 1; L, left parenthesis, left parenthesis, r, right parenthesis, asterisk, right parenthesis, equals L, left parenthesis, r, right parenthesis, asterisk. Row 2: Left parenthesis, r subscript 1 r subscript 2, right parenthesis; Concatenation of r subscript 1 and r subscript 2; L, left parenthesis, r subscript 1 r subscript 2, right parenthesis, equals L, left parenthesis, r subscript 1, right parenthesis, L, left parenthesis, r subscript 2, right parenthesis. Row 3: Left parenthesis, r subscript 1 plus r subscript 2, right parenthesis; either r subscript 1 or r subscript 2; L, left parenthesis, r subscript 1 plus r subscript 2, right parenthesis, equals L, left parenthesis, r subscript 1, right parenthesis, union, L, left parenthesis, r subscript 2, right parenthesis.&#10;" title="A table of what atomic and compound regular expressions denote and the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27" y="1480519"/>
            <a:ext cx="10257633" cy="376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88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a:extLst>
              <a:ext uri="{FF2B5EF4-FFF2-40B4-BE49-F238E27FC236}">
                <a16:creationId xmlns:a16="http://schemas.microsoft.com/office/drawing/2014/main" id="{510FA62A-61F8-E54E-85C9-8DA2C9398F67}"/>
              </a:ext>
            </a:extLst>
          </p:cNvPr>
          <p:cNvSpPr>
            <a:spLocks noGrp="1"/>
          </p:cNvSpPr>
          <p:nvPr>
            <p:ph type="title"/>
          </p:nvPr>
        </p:nvSpPr>
        <p:spPr/>
        <p:txBody>
          <a:bodyPr/>
          <a:lstStyle/>
          <a:p>
            <a:r>
              <a:rPr lang="en-US" dirty="0"/>
              <a:t>Table 2.4 Regular Expression Examples</a:t>
            </a:r>
            <a:br>
              <a:rPr lang="en-US" dirty="0"/>
            </a:br>
            <a:r>
              <a:rPr lang="en-US" dirty="0"/>
              <a:t>(Σ</a:t>
            </a:r>
            <a:r>
              <a:rPr lang="en-US" baseline="-25000" dirty="0"/>
              <a:t>RE</a:t>
            </a:r>
            <a:r>
              <a:rPr lang="en-US" dirty="0"/>
              <a:t> =  {</a:t>
            </a:r>
            <a:r>
              <a:rPr lang="en-US" dirty="0" err="1"/>
              <a:t>ε</a:t>
            </a:r>
            <a:r>
              <a:rPr lang="el-GR" dirty="0"/>
              <a:t>,</a:t>
            </a:r>
            <a:r>
              <a:rPr lang="en-US" dirty="0"/>
              <a:t> </a:t>
            </a:r>
            <a:r>
              <a:rPr lang="el-GR" dirty="0"/>
              <a:t>∅, </a:t>
            </a:r>
            <a:r>
              <a:rPr lang="en-US" dirty="0"/>
              <a:t>*</a:t>
            </a:r>
            <a:r>
              <a:rPr lang="el-GR" dirty="0"/>
              <a:t>,</a:t>
            </a:r>
            <a:r>
              <a:rPr lang="en-US" dirty="0"/>
              <a:t> +</a:t>
            </a:r>
            <a:r>
              <a:rPr lang="el-GR" dirty="0"/>
              <a:t>,</a:t>
            </a:r>
            <a:r>
              <a:rPr lang="en-US" dirty="0"/>
              <a:t> (, )}.)</a:t>
            </a:r>
          </a:p>
        </p:txBody>
      </p:sp>
      <p:pic>
        <p:nvPicPr>
          <p:cNvPr id="4098" name="Picture 2" descr="The table shows three columns: Regular expression, denotes, and regular language. The row entries are as follows. Row 1. Regular expression: a b c. Denotes: the string a b c. Regular language: Left curly brace, a b c, right curly brace. Row 2. Regular expression: a plus b plus c. Denotes: Any one character in the set left curly brace, a comma b comma c, right curly brace. Regular language: Left curly brace, a comma b comma c, right curly brace. Row 3. Regular expression: a plus e plus i plus o plus u. Denotes: any one character in the set left curly brace, a comma e comma i comma o comma u, right curly brace. Regular language: Left curly brace, a comma e comma i comma o comma u, right curly brace. Row 4. Regular expression: element of set plus a. Denotes: a or the empty string. Regular language: Left curly brace, element of set, a, right curly brace. Row 5. Regular expression: a, left parenthesis b plus c, right parenthesis. Denotes: a followed by any character in the set, left curly brace, b comma c, right curly brace. Regular language: Left curly brace, a b comma a c, right curly brace. Row 6. Regular expression: a b plus c d. Denotes: any one string in the set, left curly brace, a b comma c d, right curly brace. Regular language: Left curly brace, a b comma c d, right curly brace. Row 7. Regular expression: a, left parenthesis, b plus c, right parenthesis, d. Denotes: a followed by any character in the set, left curly brace, b comma c, right curly brace, followed by d. Regular language: Left curly brace, a b d comma a c d, right curly brace. Row 8. Regular expression: a asterisk. Denotes: a zero or more times. Regular language: Left curly brace, element of set comma a comma a a comma a a a comma ellipsis, right curly brace. Row 9. Regular expression: a a asterisk. Denotes: a one or more times. Regular language: Left curly brace, a comma a a comma a a a comma ellipsis, right curly brace. Row 10. Regular expression: a a a a asterisk. Denotes: a three or more times. Regular language: Left curly brace, a a a comma a a a a comma a a a a a comma ellipsis, right curly brace. Row 11. Regular expression: a a a a a a a a. Denotes: a exactly eight times. Regular language: Left curly brace, a a a a a a a a, right curly brace. Row 12. Regular expression: a plus a a plus a a a plus a a a a plus a a a a a. Denotes: a between one and five times. Regular expression: Left curly brace, a comma a a comma a a a comma a a a a comma a a a a a, right curly brace. Row 13. Regular expression: a a a plus a a a a plus a a a a a plus a a a a a a. Denotes: a between three and six times. Regular language: Left curly brace, a a a comma a a a a comma a a a a a comma a a a a a a, right curly brace.&#10;" title="A table of regular expressions, what they denote, and regular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455" y="1503363"/>
            <a:ext cx="5498220" cy="465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03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a:extLst>
              <a:ext uri="{FF2B5EF4-FFF2-40B4-BE49-F238E27FC236}">
                <a16:creationId xmlns:a16="http://schemas.microsoft.com/office/drawing/2014/main" id="{4668EBA2-C047-544C-B0C4-A0999A183ECA}"/>
              </a:ext>
            </a:extLst>
          </p:cNvPr>
          <p:cNvSpPr>
            <a:spLocks noGrp="1"/>
          </p:cNvSpPr>
          <p:nvPr>
            <p:ph type="title"/>
          </p:nvPr>
        </p:nvSpPr>
        <p:spPr/>
        <p:txBody>
          <a:bodyPr/>
          <a:lstStyle/>
          <a:p>
            <a:r>
              <a:rPr lang="en-US" dirty="0"/>
              <a:t>2.3.2 Finite-State Automata</a:t>
            </a:r>
          </a:p>
        </p:txBody>
      </p:sp>
      <p:sp>
        <p:nvSpPr>
          <p:cNvPr id="103" name="Google Shape;103;p20"/>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US" dirty="0"/>
              <a:t>A</a:t>
            </a:r>
            <a:r>
              <a:rPr lang="en-US" dirty="0">
                <a:solidFill>
                  <a:schemeClr val="tx1"/>
                </a:solidFill>
              </a:rPr>
              <a:t> regular expression </a:t>
            </a:r>
            <a:r>
              <a:rPr lang="en-US" dirty="0" err="1">
                <a:solidFill>
                  <a:schemeClr val="tx1"/>
                </a:solidFill>
              </a:rPr>
              <a:t>intensionally</a:t>
            </a:r>
            <a:r>
              <a:rPr lang="en-US" dirty="0">
                <a:solidFill>
                  <a:schemeClr val="tx1"/>
                </a:solidFill>
              </a:rPr>
              <a:t> </a:t>
            </a:r>
            <a:r>
              <a:rPr lang="en-US" i="1" dirty="0">
                <a:solidFill>
                  <a:schemeClr val="tx1"/>
                </a:solidFill>
              </a:rPr>
              <a:t>denotes</a:t>
            </a:r>
            <a:r>
              <a:rPr lang="en-US" dirty="0">
                <a:solidFill>
                  <a:schemeClr val="tx1"/>
                </a:solidFill>
              </a:rPr>
              <a:t> (the sentences of) a regular language.</a:t>
            </a:r>
          </a:p>
          <a:p>
            <a:r>
              <a:rPr lang="en-US" dirty="0">
                <a:solidFill>
                  <a:schemeClr val="tx1"/>
                </a:solidFill>
              </a:rPr>
              <a:t>A </a:t>
            </a:r>
            <a:r>
              <a:rPr lang="en-US" i="1" dirty="0">
                <a:solidFill>
                  <a:schemeClr val="tx1"/>
                </a:solidFill>
              </a:rPr>
              <a:t>finite-state automaton </a:t>
            </a:r>
            <a:r>
              <a:rPr lang="en-US" dirty="0">
                <a:solidFill>
                  <a:schemeClr val="tx1"/>
                </a:solidFill>
              </a:rPr>
              <a:t>(FSA) is a model of computation used to recognize whether a string is a sentence in a particular language.</a:t>
            </a:r>
          </a:p>
          <a:p>
            <a:r>
              <a:rPr lang="en-US" dirty="0">
                <a:solidFill>
                  <a:schemeClr val="tx1"/>
                </a:solidFill>
              </a:rPr>
              <a:t>We can think of an automaton as a simplified computer (Figure 2.1).</a:t>
            </a:r>
          </a:p>
          <a:p>
            <a:pPr lvl="1"/>
            <a:r>
              <a:rPr lang="en-US" dirty="0"/>
              <a:t>A computational mechanism that can </a:t>
            </a:r>
            <a:r>
              <a:rPr lang="en-US" i="1" dirty="0"/>
              <a:t>decide</a:t>
            </a:r>
            <a:r>
              <a:rPr lang="en-US" dirty="0"/>
              <a:t> whether a string is a sentence in a particular language—the set-membership problem</a:t>
            </a:r>
            <a:endParaRPr lang="en-US" dirty="0">
              <a:solidFill>
                <a:schemeClr val="tx1"/>
              </a:solidFill>
            </a:endParaRPr>
          </a:p>
          <a:p>
            <a:pPr>
              <a:buClr>
                <a:srgbClr val="000000"/>
              </a:buClr>
            </a:pPr>
            <a:endParaRPr lang="en-US" dirty="0">
              <a:solidFill>
                <a:schemeClr val="tx1"/>
              </a:solidFill>
            </a:endParaRPr>
          </a:p>
        </p:txBody>
      </p:sp>
    </p:spTree>
    <p:extLst>
      <p:ext uri="{BB962C8B-B14F-4D97-AF65-F5344CB8AC3E}">
        <p14:creationId xmlns:p14="http://schemas.microsoft.com/office/powerpoint/2010/main" val="164290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Title 1">
            <a:extLst>
              <a:ext uri="{FF2B5EF4-FFF2-40B4-BE49-F238E27FC236}">
                <a16:creationId xmlns:a16="http://schemas.microsoft.com/office/drawing/2014/main" id="{7AC3FAD6-AE24-3744-B2E3-922CACAB2761}"/>
              </a:ext>
            </a:extLst>
          </p:cNvPr>
          <p:cNvSpPr>
            <a:spLocks noGrp="1"/>
          </p:cNvSpPr>
          <p:nvPr>
            <p:ph type="title"/>
          </p:nvPr>
        </p:nvSpPr>
        <p:spPr/>
        <p:txBody>
          <a:bodyPr/>
          <a:lstStyle/>
          <a:p>
            <a:r>
              <a:rPr lang="en" dirty="0"/>
              <a:t>Finite State Automaton to Accept Positive Integers and Identifiers in C</a:t>
            </a:r>
            <a:endParaRPr lang="en-US" dirty="0"/>
          </a:p>
        </p:txBody>
      </p:sp>
      <p:pic>
        <p:nvPicPr>
          <p:cNvPr id="5122" name="Picture 2" descr="There are three states: 1, denoted by a single circle, and 2 and 3, denoted by double circles. An arrow points toward state 1 and cyclic arrows point toward states 2 and 3. Underscore plus alphabetic from state 1 to state 2 results in underscore plus alpha plus digit. Non-zero digit from state 1 to state 3 results in a digit. Alphabetic equals lowercase a plus lowercase b plus ellipsis plus lowercase y plus lowercase z plus uppercase A plus uppercase B plus ellipsis plus uppercase Y plus uppercase Z. Non-zero digit equals 1 plus 2 plus ellipsis plus 8 plus 9. Digit equals 0 plus 1 plus 8 plus 9.&#10;" title="An illustration of a finite-state automa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833" y="1521824"/>
            <a:ext cx="5297864" cy="456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7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a:extLst>
              <a:ext uri="{FF2B5EF4-FFF2-40B4-BE49-F238E27FC236}">
                <a16:creationId xmlns:a16="http://schemas.microsoft.com/office/drawing/2014/main" id="{D4CD90F0-7221-3940-A880-99C9B36E8B88}"/>
              </a:ext>
            </a:extLst>
          </p:cNvPr>
          <p:cNvSpPr>
            <a:spLocks noGrp="1"/>
          </p:cNvSpPr>
          <p:nvPr>
            <p:ph type="title"/>
          </p:nvPr>
        </p:nvSpPr>
        <p:spPr/>
        <p:txBody>
          <a:bodyPr/>
          <a:lstStyle/>
          <a:p>
            <a:r>
              <a:rPr lang="en-US" dirty="0"/>
              <a:t>2.3.3 Regular Languages</a:t>
            </a:r>
          </a:p>
        </p:txBody>
      </p:sp>
      <p:sp>
        <p:nvSpPr>
          <p:cNvPr id="103" name="Google Shape;103;p20"/>
          <p:cNvSpPr txBox="1">
            <a:spLocks noGrp="1"/>
          </p:cNvSpPr>
          <p:nvPr>
            <p:ph idx="1"/>
          </p:nvPr>
        </p:nvSpPr>
        <p:spPr>
          <a:xfrm>
            <a:off x="925830" y="1490870"/>
            <a:ext cx="11029464" cy="4699047"/>
          </a:xfrm>
          <a:prstGeom prst="rect">
            <a:avLst/>
          </a:prstGeom>
        </p:spPr>
        <p:txBody>
          <a:bodyPr spcFirstLastPara="1" vert="horz" wrap="square" lIns="121900" tIns="121900" rIns="121900" bIns="121900" rtlCol="0" anchor="t" anchorCtr="0">
            <a:noAutofit/>
          </a:bodyPr>
          <a:lstStyle/>
          <a:p>
            <a:pPr lvl="0">
              <a:buClr>
                <a:srgbClr val="000000"/>
              </a:buClr>
            </a:pPr>
            <a:r>
              <a:rPr lang="en-US" i="1" dirty="0"/>
              <a:t>Regular grammars</a:t>
            </a:r>
            <a:r>
              <a:rPr lang="en-US" dirty="0"/>
              <a:t> (also called </a:t>
            </a:r>
            <a:r>
              <a:rPr lang="en-US" i="1" dirty="0"/>
              <a:t>linear grammars</a:t>
            </a:r>
            <a:r>
              <a:rPr lang="en-US" dirty="0"/>
              <a:t>) are generative devices for </a:t>
            </a:r>
            <a:r>
              <a:rPr lang="en-US" i="1" dirty="0"/>
              <a:t>regular languages.</a:t>
            </a:r>
            <a:endParaRPr lang="en-US" dirty="0"/>
          </a:p>
          <a:p>
            <a:pPr lvl="0">
              <a:buClr>
                <a:srgbClr val="000000"/>
              </a:buClr>
            </a:pPr>
            <a:r>
              <a:rPr lang="en-US" i="1" dirty="0"/>
              <a:t>Regular grammars</a:t>
            </a:r>
            <a:r>
              <a:rPr lang="en-US" dirty="0"/>
              <a:t> define </a:t>
            </a:r>
            <a:r>
              <a:rPr lang="en-US" i="1" dirty="0"/>
              <a:t>regular languages.</a:t>
            </a:r>
          </a:p>
          <a:p>
            <a:pPr lvl="0">
              <a:buClr>
                <a:srgbClr val="000000"/>
              </a:buClr>
            </a:pPr>
            <a:r>
              <a:rPr lang="en-US" dirty="0"/>
              <a:t>Any finite language is regular.</a:t>
            </a:r>
          </a:p>
          <a:p>
            <a:pPr lvl="0">
              <a:buClr>
                <a:srgbClr val="000000"/>
              </a:buClr>
            </a:pPr>
            <a:r>
              <a:rPr lang="en-US" dirty="0"/>
              <a:t>Sentences from regular languages are recognized using </a:t>
            </a:r>
            <a:r>
              <a:rPr lang="en-US" i="1" dirty="0"/>
              <a:t>finite state automata</a:t>
            </a:r>
            <a:r>
              <a:rPr lang="en-US" dirty="0"/>
              <a:t> (FSA).</a:t>
            </a:r>
          </a:p>
        </p:txBody>
      </p:sp>
    </p:spTree>
    <p:extLst>
      <p:ext uri="{BB962C8B-B14F-4D97-AF65-F5344CB8AC3E}">
        <p14:creationId xmlns:p14="http://schemas.microsoft.com/office/powerpoint/2010/main" val="256284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b="1" dirty="0">
                <a:solidFill>
                  <a:schemeClr val="tx1"/>
                </a:solidFill>
              </a:rPr>
              <a:t>2.4 Grammars and Backus–</a:t>
            </a:r>
            <a:r>
              <a:rPr lang="en-US" sz="1600" b="1" dirty="0" err="1">
                <a:solidFill>
                  <a:schemeClr val="tx1"/>
                </a:solidFill>
              </a:rPr>
              <a:t>Naur</a:t>
            </a:r>
            <a:r>
              <a:rPr lang="en-US" sz="1600" b="1"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71402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itle 2">
            <a:extLst>
              <a:ext uri="{FF2B5EF4-FFF2-40B4-BE49-F238E27FC236}">
                <a16:creationId xmlns:a16="http://schemas.microsoft.com/office/drawing/2014/main" id="{275626CA-6616-3B42-8CD9-1DD24FBCD795}"/>
              </a:ext>
            </a:extLst>
          </p:cNvPr>
          <p:cNvSpPr>
            <a:spLocks noGrp="1"/>
          </p:cNvSpPr>
          <p:nvPr>
            <p:ph type="title"/>
          </p:nvPr>
        </p:nvSpPr>
        <p:spPr/>
        <p:txBody>
          <a:bodyPr/>
          <a:lstStyle/>
          <a:p>
            <a:r>
              <a:rPr lang="en-US" dirty="0"/>
              <a:t>2.4 Grammars and Backus–</a:t>
            </a:r>
            <a:r>
              <a:rPr lang="en-US" dirty="0" err="1"/>
              <a:t>Naur</a:t>
            </a:r>
            <a:r>
              <a:rPr lang="en-US" dirty="0"/>
              <a:t> Form </a:t>
            </a:r>
            <a:r>
              <a:rPr lang="en-US" sz="2000" dirty="0"/>
              <a:t>(1 of 2)</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37511D8-9288-4852-A67F-92D1D4C5AE6D}"/>
                  </a:ext>
                </a:extLst>
              </p:cNvPr>
              <p:cNvSpPr>
                <a:spLocks noGrp="1"/>
              </p:cNvSpPr>
              <p:nvPr>
                <p:ph idx="1"/>
              </p:nvPr>
            </p:nvSpPr>
            <p:spPr>
              <a:xfrm>
                <a:off x="925830" y="1212966"/>
                <a:ext cx="10562536" cy="4699047"/>
              </a:xfrm>
            </p:spPr>
            <p:txBody>
              <a:bodyPr/>
              <a:lstStyle/>
              <a:p>
                <a:r>
                  <a:rPr lang="en-US" sz="1800" dirty="0"/>
                  <a:t>Grammars are yet another way to define languages.</a:t>
                </a:r>
              </a:p>
              <a:p>
                <a:r>
                  <a:rPr lang="en-US" sz="1800" dirty="0"/>
                  <a:t>A </a:t>
                </a:r>
                <a:r>
                  <a:rPr lang="en-US" sz="1800" i="1" dirty="0"/>
                  <a:t>formal grammar</a:t>
                </a:r>
                <a:r>
                  <a:rPr lang="en-US" sz="1800" dirty="0"/>
                  <a:t> is used to define a formal language.</a:t>
                </a:r>
              </a:p>
              <a:p>
                <a:r>
                  <a:rPr lang="en-US" sz="1800" dirty="0"/>
                  <a:t>The following is a formal grammar defined in BNF for the language denoted by the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ea typeface="Cambria Math" panose="02040503050406030204" pitchFamily="18" charset="0"/>
                          </a:rPr>
                          <m:t>⋆</m:t>
                        </m:r>
                      </m:sup>
                    </m:sSup>
                  </m:oMath>
                </a14:m>
                <a:r>
                  <a:rPr lang="en-US" sz="1800" dirty="0"/>
                  <a:t> regular expression:</a:t>
                </a:r>
                <a:br>
                  <a:rPr lang="en-US" sz="1800" dirty="0"/>
                </a:br>
                <a:r>
                  <a:rPr lang="en-US" sz="1800" dirty="0"/>
                  <a:t>				</a:t>
                </a:r>
              </a:p>
              <a:p>
                <a:r>
                  <a:rPr lang="en-US" sz="1800" dirty="0"/>
                  <a:t>The formal definition of a </a:t>
                </a:r>
                <a:r>
                  <a:rPr lang="en-US" sz="1800" i="1" dirty="0"/>
                  <a:t>grammar</a:t>
                </a:r>
                <a:r>
                  <a:rPr lang="en-US" sz="1800" dirty="0"/>
                  <a:t> is                  , where</a:t>
                </a:r>
              </a:p>
              <a:p>
                <a:pPr lvl="1"/>
                <a14:m>
                  <m:oMath xmlns:m="http://schemas.openxmlformats.org/officeDocument/2006/math">
                    <m:r>
                      <a:rPr lang="en-US" sz="1600" b="0" i="1" smtClean="0">
                        <a:latin typeface="Cambria Math" panose="02040503050406030204" pitchFamily="18" charset="0"/>
                      </a:rPr>
                      <m:t>𝑉</m:t>
                    </m:r>
                  </m:oMath>
                </a14:m>
                <a:r>
                  <a:rPr lang="en-US" sz="1600" dirty="0"/>
                  <a:t> is a set of </a:t>
                </a:r>
                <a:r>
                  <a:rPr lang="en-US" sz="1600" i="1" dirty="0"/>
                  <a:t>non-terminal symbols (e.g., {</a:t>
                </a:r>
                <a14:m>
                  <m:oMath xmlns:m="http://schemas.openxmlformats.org/officeDocument/2006/math">
                    <m:r>
                      <a:rPr lang="en-US" sz="1600" i="1">
                        <a:latin typeface="Cambria Math" panose="02040503050406030204" pitchFamily="18" charset="0"/>
                      </a:rPr>
                      <m:t>𝑆</m:t>
                    </m:r>
                  </m:oMath>
                </a14:m>
                <a:r>
                  <a:rPr lang="en-US" sz="1600" i="1" dirty="0"/>
                  <a:t>}).</a:t>
                </a:r>
              </a:p>
              <a:p>
                <a:pPr lvl="1"/>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Σ</m:t>
                    </m:r>
                  </m:oMath>
                </a14:m>
                <a:r>
                  <a:rPr lang="en-US" sz="1600" dirty="0"/>
                  <a:t> is an </a:t>
                </a:r>
                <a:r>
                  <a:rPr lang="en-US" sz="1600" i="1" dirty="0"/>
                  <a:t>alphabet </a:t>
                </a:r>
                <a:endParaRPr lang="en-US" sz="1600" dirty="0"/>
              </a:p>
              <a:p>
                <a:pPr lvl="1"/>
                <a14:m>
                  <m:oMath xmlns:m="http://schemas.openxmlformats.org/officeDocument/2006/math">
                    <m:r>
                      <a:rPr lang="en-US" sz="1600" b="0" i="1" smtClean="0">
                        <a:latin typeface="Cambria Math" panose="02040503050406030204" pitchFamily="18" charset="0"/>
                      </a:rPr>
                      <m:t>𝑃</m:t>
                    </m:r>
                  </m:oMath>
                </a14:m>
                <a:r>
                  <a:rPr lang="en-US" sz="1600" dirty="0"/>
                  <a:t> is a finite set of </a:t>
                </a:r>
                <a:r>
                  <a:rPr lang="en-US" sz="1600" i="1" dirty="0"/>
                  <a:t>production rules</a:t>
                </a:r>
                <a:r>
                  <a:rPr lang="en-US" sz="1600" dirty="0"/>
                  <a:t>, each of the form </a:t>
                </a:r>
                <a14:m>
                  <m:oMath xmlns:m="http://schemas.openxmlformats.org/officeDocument/2006/math">
                    <m:r>
                      <a:rPr lang="en-US" sz="1600" b="0" i="1" smtClean="0">
                        <a:latin typeface="Cambria Math" panose="02040503050406030204" pitchFamily="18" charset="0"/>
                      </a:rPr>
                      <m:t>𝑥</m:t>
                    </m:r>
                    <m:r>
                      <a:rPr lang="en-US" sz="1600" i="1">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oMath>
                </a14:m>
                <a:r>
                  <a:rPr lang="en-US" sz="1600" dirty="0"/>
                  <a:t>, where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ea typeface="Cambria Math" panose="02040503050406030204" pitchFamily="18" charset="0"/>
                      </a:rPr>
                      <m:t>𝑦</m:t>
                    </m:r>
                  </m:oMath>
                </a14:m>
                <a:r>
                  <a:rPr lang="en-US" sz="1600" dirty="0"/>
                  <a:t> are strings over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Σ</m:t>
                    </m:r>
                    <m:r>
                      <a:rPr lang="el-GR"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𝑉</m:t>
                    </m:r>
                  </m:oMath>
                </a14:m>
                <a:r>
                  <a:rPr lang="en-US" sz="1600" dirty="0"/>
                  <a:t> and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𝜖</m:t>
                    </m:r>
                  </m:oMath>
                </a14:m>
                <a:r>
                  <a:rPr lang="en-US" sz="1600" dirty="0"/>
                  <a:t> </a:t>
                </a:r>
              </a:p>
              <a:p>
                <a:pPr lvl="1"/>
                <a14:m>
                  <m:oMath xmlns:m="http://schemas.openxmlformats.org/officeDocument/2006/math">
                    <m:r>
                      <a:rPr lang="en-US" sz="1600" i="1" smtClean="0">
                        <a:latin typeface="Cambria Math" panose="02040503050406030204" pitchFamily="18" charset="0"/>
                      </a:rPr>
                      <m:t>𝑆</m:t>
                    </m:r>
                  </m:oMath>
                </a14:m>
                <a:r>
                  <a:rPr lang="en-US" sz="1600" dirty="0"/>
                  <a:t> is the </a:t>
                </a:r>
                <a:r>
                  <a:rPr lang="en-US" sz="1600" i="1" dirty="0"/>
                  <a:t>start symbol</a:t>
                </a:r>
                <a:r>
                  <a:rPr lang="en-US" sz="1600" dirty="0"/>
                  <a:t> and </a:t>
                </a:r>
                <a14:m>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 ∈</m:t>
                    </m:r>
                    <m:r>
                      <a:rPr lang="en-US" sz="1600" b="0" i="1" smtClean="0">
                        <a:latin typeface="Cambria Math" panose="02040503050406030204" pitchFamily="18" charset="0"/>
                      </a:rPr>
                      <m:t>𝑉</m:t>
                    </m:r>
                  </m:oMath>
                </a14:m>
                <a:endParaRPr lang="en-US" sz="1600" dirty="0"/>
              </a:p>
              <a:p>
                <a14:m>
                  <m:oMath xmlns:m="http://schemas.openxmlformats.org/officeDocument/2006/math">
                    <m:r>
                      <a:rPr lang="en-US" sz="1800" b="0" i="1" smtClean="0">
                        <a:latin typeface="Cambria Math" panose="02040503050406030204" pitchFamily="18" charset="0"/>
                      </a:rPr>
                      <m:t>𝑉</m:t>
                    </m:r>
                  </m:oMath>
                </a14:m>
                <a:r>
                  <a:rPr lang="en-US" sz="1800" dirty="0"/>
                  <a:t> is called the </a:t>
                </a:r>
                <a:r>
                  <a:rPr lang="en-US" sz="1800" i="1" dirty="0"/>
                  <a:t>non-terminal</a:t>
                </a:r>
                <a:r>
                  <a:rPr lang="en-US" sz="1800" dirty="0"/>
                  <a:t> alphabet, while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Σ</m:t>
                    </m:r>
                  </m:oMath>
                </a14:m>
                <a:r>
                  <a:rPr lang="en-US" sz="1800" dirty="0"/>
                  <a:t> is the </a:t>
                </a:r>
                <a:r>
                  <a:rPr lang="en-US" sz="1800" i="1" dirty="0"/>
                  <a:t>terminal</a:t>
                </a:r>
                <a:r>
                  <a:rPr lang="en-US" sz="1800" dirty="0"/>
                  <a:t> alphabet.</a:t>
                </a:r>
              </a:p>
              <a:p>
                <a:r>
                  <a:rPr lang="en-US" sz="1800" dirty="0"/>
                  <a:t>String of symbols from </a:t>
                </a:r>
                <a14:m>
                  <m:oMath xmlns:m="http://schemas.openxmlformats.org/officeDocument/2006/math">
                    <m:r>
                      <m:rPr>
                        <m:sty m:val="p"/>
                      </m:rPr>
                      <a:rPr lang="el-GR" sz="1800" i="1">
                        <a:latin typeface="Cambria Math" panose="02040503050406030204" pitchFamily="18" charset="0"/>
                        <a:ea typeface="Cambria Math" panose="02040503050406030204" pitchFamily="18" charset="0"/>
                      </a:rPr>
                      <m:t>Σ</m:t>
                    </m:r>
                  </m:oMath>
                </a14:m>
                <a:r>
                  <a:rPr lang="en-US" sz="1800" dirty="0"/>
                  <a:t> are called </a:t>
                </a:r>
                <a:r>
                  <a:rPr lang="en-US" sz="1800" i="1" dirty="0"/>
                  <a:t>terminals</a:t>
                </a:r>
                <a:r>
                  <a:rPr lang="en-US" sz="1800" dirty="0"/>
                  <a:t>—the atomic lexical units of a program, called </a:t>
                </a:r>
                <a:r>
                  <a:rPr lang="en-US" sz="1800" i="1" dirty="0"/>
                  <a:t>lexemes</a:t>
                </a:r>
                <a:r>
                  <a:rPr lang="en-US" sz="1800" dirty="0"/>
                  <a:t>.</a:t>
                </a:r>
              </a:p>
              <a:p>
                <a:r>
                  <a:rPr lang="en-US" sz="1800" dirty="0"/>
                  <a:t>The example grammar is defined formally as                                                  </a:t>
                </a:r>
              </a:p>
            </p:txBody>
          </p:sp>
        </mc:Choice>
        <mc:Fallback xmlns="">
          <p:sp>
            <p:nvSpPr>
              <p:cNvPr id="2" name="Content Placeholder 1">
                <a:extLst>
                  <a:ext uri="{FF2B5EF4-FFF2-40B4-BE49-F238E27FC236}">
                    <a16:creationId xmlns:a16="http://schemas.microsoft.com/office/drawing/2014/main" xmlns:a14="http://schemas.microsoft.com/office/drawing/2010/main" xmlns="" id="{037511D8-9288-4852-A67F-92D1D4C5AE6D}"/>
                  </a:ext>
                </a:extLst>
              </p:cNvPr>
              <p:cNvSpPr>
                <a:spLocks noGrp="1" noRot="1" noChangeAspect="1" noMove="1" noResize="1" noEditPoints="1" noAdjustHandles="1" noChangeArrowheads="1" noChangeShapeType="1" noTextEdit="1"/>
              </p:cNvSpPr>
              <p:nvPr>
                <p:ph idx="1"/>
              </p:nvPr>
            </p:nvSpPr>
            <p:spPr>
              <a:xfrm>
                <a:off x="925830" y="1212966"/>
                <a:ext cx="10562536" cy="4699047"/>
              </a:xfrm>
              <a:blipFill rotWithShape="1">
                <a:blip r:embed="rId3"/>
                <a:stretch>
                  <a:fillRect l="-404" t="-649" b="-4929"/>
                </a:stretch>
              </a:blipFill>
            </p:spPr>
            <p:txBody>
              <a:bodyPr/>
              <a:lstStyle/>
              <a:p>
                <a:r>
                  <a:rPr lang="en-US">
                    <a:noFill/>
                  </a:rPr>
                  <a:t> </a:t>
                </a:r>
              </a:p>
            </p:txBody>
          </p:sp>
        </mc:Fallback>
      </mc:AlternateContent>
      <p:pic>
        <p:nvPicPr>
          <p:cNvPr id="1026" name="Picture 2" descr="Two expressions: S leads to a S and S leads to element of s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442" y="2636384"/>
            <a:ext cx="1221299" cy="4551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G equals left parenthesis, V comma summation comma P comma S, right parenthe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2621" y="3307895"/>
            <a:ext cx="935661" cy="1482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Left parenthesis, example, summation equals, left curly brace, a, right curly brace, right parenthes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414" y="3875541"/>
            <a:ext cx="1064985" cy="1859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 equals left parenthesis, left curly brace, S, right curly brace, comma, left curly brace, a, right curly brace,  comma, left curly brace, S leads to a S comma S leads to element of set, right curly brace comma S, right parenthes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0413" y="5834970"/>
            <a:ext cx="2606901" cy="16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itle 1">
            <a:extLst>
              <a:ext uri="{FF2B5EF4-FFF2-40B4-BE49-F238E27FC236}">
                <a16:creationId xmlns:a16="http://schemas.microsoft.com/office/drawing/2014/main" id="{20E61BCE-EC1F-3040-8524-FEF95D45EE03}"/>
              </a:ext>
            </a:extLst>
          </p:cNvPr>
          <p:cNvSpPr>
            <a:spLocks noGrp="1"/>
          </p:cNvSpPr>
          <p:nvPr>
            <p:ph type="title"/>
          </p:nvPr>
        </p:nvSpPr>
        <p:spPr/>
        <p:txBody>
          <a:bodyPr/>
          <a:lstStyle/>
          <a:p>
            <a:r>
              <a:rPr lang="en-US" dirty="0"/>
              <a:t>2.4 Grammars and Backus–</a:t>
            </a:r>
            <a:r>
              <a:rPr lang="en-US" dirty="0" err="1"/>
              <a:t>Naur</a:t>
            </a:r>
            <a:r>
              <a:rPr lang="en-US" dirty="0"/>
              <a:t> Form </a:t>
            </a:r>
            <a:r>
              <a:rPr lang="en-US" sz="2000" dirty="0"/>
              <a:t>(2 of 2)</a:t>
            </a:r>
          </a:p>
        </p:txBody>
      </p:sp>
      <p:sp>
        <p:nvSpPr>
          <p:cNvPr id="146" name="Google Shape;146;p26"/>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000000"/>
              </a:buClr>
            </a:pPr>
            <a:r>
              <a:rPr lang="en" dirty="0"/>
              <a:t>Stream of tokens must conform to a grammar (must be arranged in a particular order).</a:t>
            </a:r>
            <a:endParaRPr dirty="0"/>
          </a:p>
          <a:p>
            <a:pPr>
              <a:buClr>
                <a:srgbClr val="000000"/>
              </a:buClr>
            </a:pPr>
            <a:r>
              <a:rPr lang="en" dirty="0"/>
              <a:t>Grammars define how sentences are constructed.</a:t>
            </a:r>
            <a:endParaRPr dirty="0"/>
          </a:p>
          <a:p>
            <a:pPr>
              <a:buClr>
                <a:srgbClr val="000000"/>
              </a:buClr>
            </a:pPr>
            <a:r>
              <a:rPr lang="en" dirty="0"/>
              <a:t>Defined using a metalanguage notation called Backus–Naur form (BNF)</a:t>
            </a:r>
            <a:endParaRPr dirty="0"/>
          </a:p>
          <a:p>
            <a:pPr lvl="1">
              <a:spcBef>
                <a:spcPts val="0"/>
              </a:spcBef>
              <a:buClr>
                <a:srgbClr val="000000"/>
              </a:buClr>
            </a:pPr>
            <a:r>
              <a:rPr lang="en" dirty="0"/>
              <a:t>John Backus at IBM for Algol 58</a:t>
            </a:r>
            <a:endParaRPr dirty="0"/>
          </a:p>
          <a:p>
            <a:pPr lvl="1">
              <a:spcBef>
                <a:spcPts val="0"/>
              </a:spcBef>
              <a:buClr>
                <a:srgbClr val="000000"/>
              </a:buClr>
            </a:pPr>
            <a:r>
              <a:rPr lang="en" dirty="0"/>
              <a:t>Peter </a:t>
            </a:r>
            <a:r>
              <a:rPr lang="en" dirty="0" err="1"/>
              <a:t>Naur</a:t>
            </a:r>
            <a:r>
              <a:rPr lang="en" dirty="0"/>
              <a:t> for Algol 60</a:t>
            </a:r>
          </a:p>
          <a:p>
            <a:pPr lvl="1">
              <a:spcBef>
                <a:spcPts val="0"/>
              </a:spcBef>
              <a:buClr>
                <a:srgbClr val="000000"/>
              </a:buClr>
            </a:pPr>
            <a:r>
              <a:rPr lang="en-US" dirty="0"/>
              <a:t>Noam Chomsky</a:t>
            </a:r>
          </a:p>
          <a:p>
            <a:r>
              <a:rPr lang="en-US" dirty="0"/>
              <a:t>By applying the production rules, beginning with the start symbol, a grammar can be used to </a:t>
            </a:r>
            <a:r>
              <a:rPr lang="en-US" i="1" dirty="0"/>
              <a:t>generate</a:t>
            </a:r>
            <a:r>
              <a:rPr lang="en-US" dirty="0"/>
              <a:t> a sentence from the language it defines.</a:t>
            </a:r>
          </a:p>
          <a:p>
            <a:r>
              <a:rPr lang="en-US" dirty="0"/>
              <a:t>The following is a </a:t>
            </a:r>
            <a:r>
              <a:rPr lang="en-US" i="1" dirty="0"/>
              <a:t>derivation</a:t>
            </a:r>
            <a:r>
              <a:rPr lang="en-US" dirty="0"/>
              <a:t> of the sentence </a:t>
            </a:r>
            <a:r>
              <a:rPr lang="en-US" dirty="0" err="1"/>
              <a:t>aaaa</a:t>
            </a:r>
            <a:r>
              <a:rPr lang="en-US" dirty="0"/>
              <a:t>:</a:t>
            </a:r>
            <a:br>
              <a:rPr lang="en-US" dirty="0"/>
            </a:br>
            <a:br>
              <a:rPr lang="en-US" dirty="0"/>
            </a:br>
            <a:endParaRPr lang="en-US" dirty="0"/>
          </a:p>
        </p:txBody>
      </p:sp>
      <p:pic>
        <p:nvPicPr>
          <p:cNvPr id="2050" name="Picture 2" descr="An expression shows the following derived values: S, a S, a a S, a a a S, a a a a S, and a a a a. The derivation of S through a a a a S occurs when the production rule r subscript 1 is applied. The derivation of a a a a occurs when the production rule r subscript 2 is appli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552" y="5977958"/>
            <a:ext cx="5824991" cy="34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7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0ECBF-A40B-3B41-B76F-4C21F46C6C70}"/>
              </a:ext>
            </a:extLst>
          </p:cNvPr>
          <p:cNvSpPr>
            <a:spLocks noGrp="1"/>
          </p:cNvSpPr>
          <p:nvPr>
            <p:ph type="title"/>
          </p:nvPr>
        </p:nvSpPr>
        <p:spPr/>
        <p:txBody>
          <a:bodyPr/>
          <a:lstStyle/>
          <a:p>
            <a:r>
              <a:rPr lang="en-US" dirty="0"/>
              <a:t>2.4.1 Regular Grammars (left- and right-linear grammars)</a:t>
            </a:r>
          </a:p>
        </p:txBody>
      </p:sp>
      <p:sp>
        <p:nvSpPr>
          <p:cNvPr id="3" name="Text Placeholder 2">
            <a:extLst>
              <a:ext uri="{FF2B5EF4-FFF2-40B4-BE49-F238E27FC236}">
                <a16:creationId xmlns:a16="http://schemas.microsoft.com/office/drawing/2014/main" id="{CBB28A49-707A-6140-A4B6-09D43975E660}"/>
              </a:ext>
            </a:extLst>
          </p:cNvPr>
          <p:cNvSpPr>
            <a:spLocks noGrp="1"/>
          </p:cNvSpPr>
          <p:nvPr>
            <p:ph idx="1"/>
          </p:nvPr>
        </p:nvSpPr>
        <p:spPr/>
        <p:txBody>
          <a:bodyPr/>
          <a:lstStyle/>
          <a:p>
            <a:pPr marL="495296" indent="-342900"/>
            <a:r>
              <a:rPr lang="en-US" sz="2000" dirty="0">
                <a:solidFill>
                  <a:schemeClr val="tx1"/>
                </a:solidFill>
              </a:rPr>
              <a:t>A grammar is a </a:t>
            </a:r>
            <a:r>
              <a:rPr lang="en-US" sz="2000" i="1" dirty="0">
                <a:solidFill>
                  <a:schemeClr val="tx1"/>
                </a:solidFill>
              </a:rPr>
              <a:t>regular grammar </a:t>
            </a:r>
            <a:r>
              <a:rPr lang="en-US" sz="2000" dirty="0">
                <a:solidFill>
                  <a:schemeClr val="tx1"/>
                </a:solidFill>
              </a:rPr>
              <a:t>if and only if every production rule is in one of the following two forms:</a:t>
            </a:r>
          </a:p>
          <a:p>
            <a:pPr marL="152396" indent="0">
              <a:buNone/>
            </a:pPr>
            <a:r>
              <a:rPr lang="en-US" sz="2000" dirty="0">
                <a:solidFill>
                  <a:schemeClr val="tx1"/>
                </a:solidFill>
              </a:rPr>
              <a:t>			</a:t>
            </a:r>
          </a:p>
          <a:p>
            <a:pPr marL="152396" indent="0">
              <a:buNone/>
            </a:pPr>
            <a:endParaRPr lang="en-US" sz="2000" dirty="0">
              <a:solidFill>
                <a:schemeClr val="tx1"/>
              </a:solidFill>
            </a:endParaRPr>
          </a:p>
          <a:p>
            <a:pPr marL="152396" indent="0">
              <a:buNone/>
            </a:pPr>
            <a:r>
              <a:rPr lang="en-US" sz="2000" dirty="0">
                <a:solidFill>
                  <a:schemeClr val="tx1"/>
                </a:solidFill>
              </a:rPr>
              <a:t> </a:t>
            </a:r>
          </a:p>
          <a:p>
            <a:pPr marL="495296" indent="-342900"/>
            <a:r>
              <a:rPr lang="en-US" sz="2000" dirty="0">
                <a:solidFill>
                  <a:schemeClr val="tx1"/>
                </a:solidFill>
              </a:rPr>
              <a:t>A grammar whose production rules conform to these patterns is called a </a:t>
            </a:r>
            <a:r>
              <a:rPr lang="en-US" sz="2000" i="1" dirty="0">
                <a:solidFill>
                  <a:schemeClr val="tx1"/>
                </a:solidFill>
              </a:rPr>
              <a:t>right-linear grammar</a:t>
            </a:r>
            <a:r>
              <a:rPr lang="en-US" sz="2000" dirty="0">
                <a:solidFill>
                  <a:schemeClr val="tx1"/>
                </a:solidFill>
              </a:rPr>
              <a:t>.</a:t>
            </a:r>
          </a:p>
          <a:p>
            <a:pPr marL="495296" indent="-342900"/>
            <a:r>
              <a:rPr lang="en-US" sz="2000" dirty="0"/>
              <a:t>Grammars whose production rules conform to the following pattern are called </a:t>
            </a:r>
            <a:r>
              <a:rPr lang="en-US" sz="2000" i="1" dirty="0"/>
              <a:t>left-linear grammars</a:t>
            </a:r>
            <a:r>
              <a:rPr lang="en-US" sz="2000" dirty="0"/>
              <a:t>:</a:t>
            </a:r>
          </a:p>
          <a:p>
            <a:pPr marL="152396" indent="0">
              <a:buNone/>
            </a:pPr>
            <a:r>
              <a:rPr lang="en-US" sz="2000" dirty="0"/>
              <a:t>			</a:t>
            </a:r>
          </a:p>
          <a:p>
            <a:pPr marL="495296" indent="-342900"/>
            <a:r>
              <a:rPr lang="en-US" sz="2000" dirty="0"/>
              <a:t>Left-linear grammars also generate regular languages.</a:t>
            </a:r>
            <a:endParaRPr lang="en-US" sz="2000" dirty="0">
              <a:solidFill>
                <a:schemeClr val="tx1"/>
              </a:solidFill>
            </a:endParaRPr>
          </a:p>
          <a:p>
            <a:endParaRPr lang="en-US" dirty="0"/>
          </a:p>
        </p:txBody>
      </p:sp>
      <p:pic>
        <p:nvPicPr>
          <p:cNvPr id="3074" name="Picture 2" descr="Two expressions: Uppercase X leads to lowercase z uppercase Y and uppercase X leads to lowercase z.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650" y="2298927"/>
            <a:ext cx="2055424" cy="72730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X element of set V comma Y element of set V comma and z element of set summation aste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085" y="3347896"/>
            <a:ext cx="3363686" cy="2511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wo expressions: Uppercase X leads to uppercase Y lowercase z and uppercase X leads to lowercase 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649" y="5264378"/>
            <a:ext cx="1396093" cy="53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94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DDE5-3878-5145-8A96-AD93F1391046}"/>
              </a:ext>
            </a:extLst>
          </p:cNvPr>
          <p:cNvSpPr>
            <a:spLocks noGrp="1"/>
          </p:cNvSpPr>
          <p:nvPr>
            <p:ph type="title"/>
          </p:nvPr>
        </p:nvSpPr>
        <p:spPr/>
        <p:txBody>
          <a:bodyPr/>
          <a:lstStyle/>
          <a:p>
            <a:r>
              <a:rPr lang="en-US" sz="2800" dirty="0"/>
              <a:t>Table 2.5 Relationship of Regular Expressions, Regular Grammars, and Finite-State Automata to Regular Languages</a:t>
            </a:r>
          </a:p>
        </p:txBody>
      </p:sp>
      <p:pic>
        <p:nvPicPr>
          <p:cNvPr id="6147" name="Picture 3" descr="The data from the table are as follows. Regular expressions denote regular languages. Regular grammars generate regular languages. Finite-state automata recognize regular languages. All three define regular languages.&#10;" title="A table of relationship of different components with regular langu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68" y="1495788"/>
            <a:ext cx="10257776" cy="238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52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4BAA-ECE3-8044-9C88-CE7CBB55FB70}"/>
              </a:ext>
            </a:extLst>
          </p:cNvPr>
          <p:cNvSpPr>
            <a:spLocks noGrp="1"/>
          </p:cNvSpPr>
          <p:nvPr>
            <p:ph type="title"/>
          </p:nvPr>
        </p:nvSpPr>
        <p:spPr/>
        <p:txBody>
          <a:bodyPr/>
          <a:lstStyle/>
          <a:p>
            <a:r>
              <a:rPr lang="en-US" b="1" dirty="0"/>
              <a:t>Chapter 2: Formal Languages and Grammars</a:t>
            </a:r>
          </a:p>
        </p:txBody>
      </p:sp>
      <p:sp>
        <p:nvSpPr>
          <p:cNvPr id="3" name="Content Placeholder 2">
            <a:extLst>
              <a:ext uri="{FF2B5EF4-FFF2-40B4-BE49-F238E27FC236}">
                <a16:creationId xmlns:a16="http://schemas.microsoft.com/office/drawing/2014/main" id="{B0A87C0E-C929-6145-9805-F058E2C23A70}"/>
              </a:ext>
            </a:extLst>
          </p:cNvPr>
          <p:cNvSpPr>
            <a:spLocks noGrp="1"/>
          </p:cNvSpPr>
          <p:nvPr>
            <p:ph idx="1"/>
          </p:nvPr>
        </p:nvSpPr>
        <p:spPr>
          <a:xfrm>
            <a:off x="838200" y="1520253"/>
            <a:ext cx="10515600" cy="3553771"/>
          </a:xfrm>
        </p:spPr>
        <p:txBody>
          <a:bodyPr>
            <a:normAutofit/>
          </a:bodyPr>
          <a:lstStyle/>
          <a:p>
            <a:pPr marL="152396" indent="0">
              <a:buNone/>
            </a:pPr>
            <a:r>
              <a:rPr lang="en-US" i="1" dirty="0">
                <a:solidFill>
                  <a:schemeClr val="tx1"/>
                </a:solidFill>
              </a:rPr>
              <a:t>[If] one combines the words </a:t>
            </a:r>
            <a:r>
              <a:rPr lang="en-US" i="1" dirty="0"/>
              <a:t>"</a:t>
            </a:r>
            <a:r>
              <a:rPr lang="en-US" i="1" dirty="0">
                <a:solidFill>
                  <a:schemeClr val="tx1"/>
                </a:solidFill>
              </a:rPr>
              <a:t>to write-while-not-writing’’: for then it means, that he has the power to write and not to write at once; whereas if one does not combine them, it means that when he is not writing he has the power to write.</a:t>
            </a:r>
          </a:p>
          <a:p>
            <a:pPr marL="152396" indent="0" algn="r">
              <a:buNone/>
            </a:pPr>
            <a:r>
              <a:rPr lang="en-US" dirty="0">
                <a:solidFill>
                  <a:schemeClr val="tx1"/>
                </a:solidFill>
              </a:rPr>
              <a:t>— Aristotle, Sophistical Refutations, Book I, Part 4</a:t>
            </a:r>
          </a:p>
          <a:p>
            <a:pPr marL="152396" indent="0">
              <a:buNone/>
            </a:pPr>
            <a:r>
              <a:rPr lang="en-US" i="1" dirty="0">
                <a:solidFill>
                  <a:schemeClr val="tx1"/>
                </a:solidFill>
              </a:rPr>
              <a:t>Never odd or even</a:t>
            </a:r>
          </a:p>
          <a:p>
            <a:pPr marL="152396" indent="0">
              <a:buNone/>
            </a:pPr>
            <a:endParaRPr lang="en-US" dirty="0">
              <a:solidFill>
                <a:schemeClr val="tx1"/>
              </a:solidFill>
            </a:endParaRPr>
          </a:p>
          <a:p>
            <a:pPr marL="152396" indent="0">
              <a:buNone/>
            </a:pPr>
            <a:r>
              <a:rPr lang="en-US" i="1" dirty="0">
                <a:solidFill>
                  <a:schemeClr val="tx1"/>
                </a:solidFill>
              </a:rPr>
              <a:t>Is it crazy how saying sentences backwards creates backwards sentences saying how crazy it is</a:t>
            </a:r>
          </a:p>
          <a:p>
            <a:pPr marL="0" indent="0">
              <a:buNone/>
            </a:pPr>
            <a:endParaRPr lang="en-US" dirty="0"/>
          </a:p>
        </p:txBody>
      </p:sp>
      <p:sp>
        <p:nvSpPr>
          <p:cNvPr id="4" name="TextBox 3">
            <a:extLst>
              <a:ext uri="{FF2B5EF4-FFF2-40B4-BE49-F238E27FC236}">
                <a16:creationId xmlns:a16="http://schemas.microsoft.com/office/drawing/2014/main" id="{1AE54D6B-93D6-2944-A1E0-891A011A8800}"/>
              </a:ext>
            </a:extLst>
          </p:cNvPr>
          <p:cNvSpPr txBox="1"/>
          <p:nvPr/>
        </p:nvSpPr>
        <p:spPr>
          <a:xfrm>
            <a:off x="838201" y="5126477"/>
            <a:ext cx="10515601"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 this chapter, we discuss the constructs (e.g., regular expressions and context-free grammars) for defining programming languages and explore their capabilities and limitations.</a:t>
            </a:r>
          </a:p>
        </p:txBody>
      </p:sp>
    </p:spTree>
    <p:extLst>
      <p:ext uri="{BB962C8B-B14F-4D97-AF65-F5344CB8AC3E}">
        <p14:creationId xmlns:p14="http://schemas.microsoft.com/office/powerpoint/2010/main" val="416064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087746"/>
            <a:ext cx="10287000" cy="5102171"/>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b="1"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164884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2FCC6-2441-CD46-A0FE-40BA1550B04B}"/>
              </a:ext>
            </a:extLst>
          </p:cNvPr>
          <p:cNvSpPr>
            <a:spLocks noGrp="1"/>
          </p:cNvSpPr>
          <p:nvPr>
            <p:ph type="title"/>
          </p:nvPr>
        </p:nvSpPr>
        <p:spPr/>
        <p:txBody>
          <a:bodyPr/>
          <a:lstStyle/>
          <a:p>
            <a:r>
              <a:rPr lang="en-US" dirty="0"/>
              <a:t>2.5 Context-Free Languages and Grammars</a:t>
            </a:r>
          </a:p>
        </p:txBody>
      </p:sp>
      <p:sp>
        <p:nvSpPr>
          <p:cNvPr id="3" name="Text Placeholder 2">
            <a:extLst>
              <a:ext uri="{FF2B5EF4-FFF2-40B4-BE49-F238E27FC236}">
                <a16:creationId xmlns:a16="http://schemas.microsoft.com/office/drawing/2014/main" id="{2721E731-859D-914E-B0DB-0D022D13B6F8}"/>
              </a:ext>
            </a:extLst>
          </p:cNvPr>
          <p:cNvSpPr>
            <a:spLocks noGrp="1"/>
          </p:cNvSpPr>
          <p:nvPr>
            <p:ph idx="1"/>
          </p:nvPr>
        </p:nvSpPr>
        <p:spPr/>
        <p:txBody>
          <a:bodyPr/>
          <a:lstStyle/>
          <a:p>
            <a:pPr marL="495296" indent="-342900"/>
            <a:r>
              <a:rPr lang="en-US" dirty="0">
                <a:solidFill>
                  <a:schemeClr val="tx1"/>
                </a:solidFill>
              </a:rPr>
              <a:t>The productions of a context-free grammar may have only one non-terminal on the left-hand side. </a:t>
            </a:r>
          </a:p>
          <a:p>
            <a:pPr marL="495296" indent="-342900"/>
            <a:r>
              <a:rPr lang="en-US" dirty="0">
                <a:solidFill>
                  <a:schemeClr val="tx1"/>
                </a:solidFill>
              </a:rPr>
              <a:t>Formally, a grammar is a context-free grammar if and only if every production rule is in the following form:</a:t>
            </a:r>
          </a:p>
          <a:p>
            <a:pPr marL="152396" indent="0">
              <a:buNone/>
            </a:pPr>
            <a:endParaRPr lang="en-US" dirty="0">
              <a:solidFill>
                <a:schemeClr val="tx1"/>
              </a:solidFill>
            </a:endParaRPr>
          </a:p>
          <a:p>
            <a:pPr marL="152396" indent="0">
              <a:buNone/>
            </a:pPr>
            <a:r>
              <a:rPr lang="en-US" dirty="0">
                <a:solidFill>
                  <a:schemeClr val="tx1"/>
                </a:solidFill>
              </a:rPr>
              <a:t>				</a:t>
            </a:r>
            <a:endParaRPr lang="el-GR" i="1" dirty="0">
              <a:solidFill>
                <a:schemeClr val="tx1"/>
              </a:solidFill>
            </a:endParaRPr>
          </a:p>
          <a:p>
            <a:pPr marL="152396" indent="0">
              <a:buNone/>
            </a:pPr>
            <a:endParaRPr lang="en-US" dirty="0">
              <a:solidFill>
                <a:schemeClr val="tx1"/>
              </a:solidFill>
            </a:endParaRPr>
          </a:p>
          <a:p>
            <a:pPr marL="152396" indent="0">
              <a:buNone/>
            </a:pPr>
            <a:r>
              <a:rPr lang="en-US" baseline="30000" dirty="0">
                <a:solidFill>
                  <a:schemeClr val="tx1"/>
                </a:solidFill>
              </a:rPr>
              <a:t>                                                                </a:t>
            </a:r>
            <a:r>
              <a:rPr lang="en-US" dirty="0">
                <a:solidFill>
                  <a:schemeClr val="tx1"/>
                </a:solidFill>
              </a:rPr>
              <a:t>there is only one non-terminal on the left-hand side of any rule, and </a:t>
            </a:r>
            <a:r>
              <a:rPr lang="en-US" i="1" dirty="0">
                <a:solidFill>
                  <a:schemeClr val="tx1"/>
                </a:solidFill>
              </a:rPr>
              <a:t>X</a:t>
            </a:r>
            <a:r>
              <a:rPr lang="en-US" dirty="0">
                <a:solidFill>
                  <a:schemeClr val="tx1"/>
                </a:solidFill>
              </a:rPr>
              <a:t> can be replaced with </a:t>
            </a:r>
            <a:r>
              <a:rPr lang="el-GR" i="1" dirty="0">
                <a:solidFill>
                  <a:schemeClr val="tx1"/>
                </a:solidFill>
              </a:rPr>
              <a:t>γ</a:t>
            </a:r>
            <a:r>
              <a:rPr lang="el-GR" dirty="0">
                <a:solidFill>
                  <a:schemeClr val="tx1"/>
                </a:solidFill>
              </a:rPr>
              <a:t> </a:t>
            </a:r>
            <a:r>
              <a:rPr lang="en-US" dirty="0">
                <a:solidFill>
                  <a:schemeClr val="tx1"/>
                </a:solidFill>
              </a:rPr>
              <a:t>anywhere.</a:t>
            </a:r>
            <a:endParaRPr lang="en-US" dirty="0"/>
          </a:p>
        </p:txBody>
      </p:sp>
      <p:pic>
        <p:nvPicPr>
          <p:cNvPr id="4098" name="Picture 2" descr="An expression: Uppercase X leads to gam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242" y="3586389"/>
            <a:ext cx="2271343" cy="44132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X element of set V and gamma element of set, left parenthesis, summation union V, right parenthesis, aste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247" y="4916710"/>
            <a:ext cx="3192695" cy="22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88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b="1"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105739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 name="Title 1">
            <a:extLst>
              <a:ext uri="{FF2B5EF4-FFF2-40B4-BE49-F238E27FC236}">
                <a16:creationId xmlns:a16="http://schemas.microsoft.com/office/drawing/2014/main" id="{EC98EED5-8BC6-2C45-B064-AE2925B231C9}"/>
              </a:ext>
            </a:extLst>
          </p:cNvPr>
          <p:cNvSpPr>
            <a:spLocks noGrp="1"/>
          </p:cNvSpPr>
          <p:nvPr>
            <p:ph type="title"/>
          </p:nvPr>
        </p:nvSpPr>
        <p:spPr/>
        <p:txBody>
          <a:bodyPr/>
          <a:lstStyle/>
          <a:p>
            <a:r>
              <a:rPr lang="en-US" dirty="0"/>
              <a:t>2.6 Language Generation: Sentence Derivations </a:t>
            </a:r>
            <a:r>
              <a:rPr lang="en-US" sz="2000" dirty="0"/>
              <a:t>(1 of 3)</a:t>
            </a:r>
          </a:p>
        </p:txBody>
      </p:sp>
      <p:sp>
        <p:nvSpPr>
          <p:cNvPr id="153" name="Google Shape;153;p27"/>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152396" indent="0">
              <a:spcBef>
                <a:spcPts val="600"/>
              </a:spcBef>
              <a:buNone/>
            </a:pPr>
            <a:r>
              <a:rPr lang="en-US" sz="1800" dirty="0">
                <a:solidFill>
                  <a:schemeClr val="tx1"/>
                </a:solidFill>
              </a:rPr>
              <a:t>Consider the following a context-free grammar defined in BNF for simple English sentences:</a:t>
            </a:r>
          </a:p>
          <a:p>
            <a:pPr marL="152396" indent="0">
              <a:spcBef>
                <a:spcPts val="600"/>
              </a:spcBef>
              <a:buNone/>
            </a:pPr>
            <a:endParaRPr lang="en-US" sz="1800" dirty="0">
              <a:solidFill>
                <a:schemeClr val="tx1"/>
              </a:solidFill>
            </a:endParaRPr>
          </a:p>
          <a:p>
            <a:pPr marL="152396" indent="0">
              <a:spcBef>
                <a:spcPts val="600"/>
              </a:spcBef>
              <a:buNone/>
            </a:pPr>
            <a:endParaRPr lang="en-US" sz="1800" dirty="0">
              <a:solidFill>
                <a:schemeClr val="tx1"/>
              </a:solidFill>
            </a:endParaRPr>
          </a:p>
          <a:p>
            <a:pPr marL="152396" indent="0">
              <a:spcBef>
                <a:spcPts val="600"/>
              </a:spcBef>
              <a:buNone/>
            </a:pPr>
            <a:endParaRPr lang="en-US" sz="1800" dirty="0">
              <a:solidFill>
                <a:schemeClr val="tx1"/>
              </a:solidFill>
            </a:endParaRPr>
          </a:p>
        </p:txBody>
      </p:sp>
      <p:pic>
        <p:nvPicPr>
          <p:cNvPr id="5122" name="Picture 2" descr="The row entries are as follows. Row 1: Left parenthesis, r subscript 1, right parenthesis, left angle bracket, sentence, right angle bracket, forward arrow, left angle bracket, article, right angle bracket, left angle bracket, noun, right angle bracket, left angle bracket, verb, right angle bracket, left angle bracket, adverb, right angle bracket, period. Row 2: Left parenthesis, r subscript 2, right parenthesis, left angle bracket, article, right angle bracket, forward arrow, a. Row 3: Left parenthesis, r subscript 3, right parenthesis, left angle bracket, article, right angle bracket, forward arrow, an. Row 4: Left parenthesis, r subscript 4, right parenthesis, left angle bracket, article, right angle bracket, forward arrow, the. Row 5: Left parenthesis, r subscript 5, right parenthesis, left angle bracket, noun, right angle bracket, forward arrow, apple. Row 6: Left parenthesis, r subscript 6, right parenthesis, left angle bracket, noun, right angle bracket, forward arrow, rose. Row 7: Left parenthesis, r subscript 7, right parenthesis, left angle bracket, noun, right angle bracket, forward arrow, umbrella. Row 8: Left parenthesis, r subscript 8, right parenthesis, left angle bracket, verb, right angle bracket, forward arrow, is. Row 9: Left parenthesis, r subscript 9, right parenthesis, left angle bracket, verb, right angle bracket, forward arrow, appears. Row 10: Left parenthesis, r subscript 10, right parenthesis, left angle bracket, adverb, right angle bracket, forward arrow, here. Row 11: Left parenthesis, r subscript 11, right parenthesis, left angle bracket, adverb, right angle bracket, forward arrow, there." title="A list of 11 context-free grammar defined in B N F for simple English sent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76" y="2251304"/>
            <a:ext cx="4880325" cy="2070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F58A03-0CC5-1142-8DAD-D64C892950A0}"/>
              </a:ext>
            </a:extLst>
          </p:cNvPr>
          <p:cNvSpPr txBox="1"/>
          <p:nvPr/>
        </p:nvSpPr>
        <p:spPr>
          <a:xfrm>
            <a:off x="6055700" y="2251304"/>
            <a:ext cx="5559357" cy="2308324"/>
          </a:xfrm>
          <a:prstGeom prst="rect">
            <a:avLst/>
          </a:prstGeom>
          <a:noFill/>
        </p:spPr>
        <p:txBody>
          <a:bodyPr wrap="square" rtlCol="0">
            <a:spAutoFit/>
          </a:bodyPr>
          <a:lstStyle/>
          <a:p>
            <a:pPr marL="152396" indent="0">
              <a:buClr>
                <a:srgbClr val="000000"/>
              </a:buClr>
              <a:buNone/>
            </a:pPr>
            <a:r>
              <a:rPr lang="en-US" b="1" dirty="0">
                <a:latin typeface="Arial" panose="020B0604020202020204" pitchFamily="34" charset="0"/>
                <a:cs typeface="Arial" panose="020B0604020202020204" pitchFamily="34" charset="0"/>
              </a:rPr>
              <a:t>Elements</a:t>
            </a:r>
            <a:r>
              <a:rPr lang="en-US" dirty="0">
                <a:latin typeface="Arial" panose="020B0604020202020204" pitchFamily="34" charset="0"/>
                <a:cs typeface="Arial" panose="020B0604020202020204" pitchFamily="34" charset="0"/>
              </a:rPr>
              <a:t>:</a:t>
            </a:r>
          </a:p>
          <a:p>
            <a:pPr lvl="2" indent="-423323">
              <a:buClr>
                <a:srgbClr val="000000"/>
              </a:buClr>
              <a:buSzPts val="1400"/>
              <a:buFont typeface="Arial" panose="020B0604020202020204" pitchFamily="34" charset="0"/>
              <a:buChar char="•"/>
            </a:pPr>
            <a:r>
              <a:rPr lang="en-US" dirty="0">
                <a:latin typeface="Arial" panose="020B0604020202020204" pitchFamily="34" charset="0"/>
                <a:cs typeface="Arial" panose="020B0604020202020204" pitchFamily="34" charset="0"/>
              </a:rPr>
              <a:t>Grammar = set of production rules</a:t>
            </a:r>
          </a:p>
          <a:p>
            <a:pPr lvl="2" indent="-423323">
              <a:buClr>
                <a:srgbClr val="000000"/>
              </a:buClr>
              <a:buSzPts val="1400"/>
              <a:buFont typeface="Arial" panose="020B0604020202020204" pitchFamily="34" charset="0"/>
              <a:buChar char="•"/>
            </a:pPr>
            <a:r>
              <a:rPr lang="en-US" dirty="0">
                <a:latin typeface="Arial" panose="020B0604020202020204" pitchFamily="34" charset="0"/>
                <a:cs typeface="Arial" panose="020B0604020202020204" pitchFamily="34" charset="0"/>
              </a:rPr>
              <a:t>Start symbol (</a:t>
            </a:r>
            <a:r>
              <a:rPr lang="en-US" dirty="0">
                <a:latin typeface="Arial" panose="020B0604020202020204" pitchFamily="34" charset="0"/>
                <a:ea typeface="Courier New"/>
                <a:cs typeface="Arial" panose="020B0604020202020204" pitchFamily="34" charset="0"/>
                <a:sym typeface="Courier New"/>
              </a:rPr>
              <a:t>&lt;</a:t>
            </a:r>
            <a:r>
              <a:rPr lang="en-US" i="1" dirty="0">
                <a:latin typeface="Arial" panose="020B0604020202020204" pitchFamily="34" charset="0"/>
                <a:ea typeface="Courier New"/>
                <a:cs typeface="Arial" panose="020B0604020202020204" pitchFamily="34" charset="0"/>
                <a:sym typeface="Courier New"/>
              </a:rPr>
              <a:t>sentence</a:t>
            </a:r>
            <a:r>
              <a:rPr lang="en-US" dirty="0">
                <a:latin typeface="Arial" panose="020B0604020202020204" pitchFamily="34" charset="0"/>
                <a:ea typeface="Courier New"/>
                <a:cs typeface="Arial" panose="020B0604020202020204" pitchFamily="34" charset="0"/>
                <a:sym typeface="Courier New"/>
              </a:rPr>
              <a:t>&gt;</a:t>
            </a:r>
            <a:r>
              <a:rPr lang="en-US" dirty="0">
                <a:latin typeface="Arial" panose="020B0604020202020204" pitchFamily="34" charset="0"/>
                <a:cs typeface="Arial" panose="020B0604020202020204" pitchFamily="34" charset="0"/>
              </a:rPr>
              <a:t>)</a:t>
            </a:r>
          </a:p>
          <a:p>
            <a:pPr lvl="2" indent="-423323">
              <a:buClr>
                <a:srgbClr val="000000"/>
              </a:buClr>
              <a:buSzPts val="1400"/>
              <a:buFont typeface="Arial" panose="020B0604020202020204" pitchFamily="34" charset="0"/>
              <a:buChar char="•"/>
            </a:pPr>
            <a:r>
              <a:rPr lang="en-US" dirty="0">
                <a:latin typeface="Arial" panose="020B0604020202020204" pitchFamily="34" charset="0"/>
                <a:cs typeface="Arial" panose="020B0604020202020204" pitchFamily="34" charset="0"/>
              </a:rPr>
              <a:t>Non-terminals (e.g., </a:t>
            </a:r>
            <a:r>
              <a:rPr lang="en-US" dirty="0">
                <a:latin typeface="Arial" panose="020B0604020202020204" pitchFamily="34" charset="0"/>
                <a:ea typeface="Courier New"/>
                <a:cs typeface="Arial" panose="020B0604020202020204" pitchFamily="34" charset="0"/>
                <a:sym typeface="Courier New"/>
              </a:rPr>
              <a:t>&lt;</a:t>
            </a:r>
            <a:r>
              <a:rPr lang="en-US" i="1" dirty="0">
                <a:latin typeface="Arial" panose="020B0604020202020204" pitchFamily="34" charset="0"/>
                <a:ea typeface="Courier New"/>
                <a:cs typeface="Arial" panose="020B0604020202020204" pitchFamily="34" charset="0"/>
                <a:sym typeface="Courier New"/>
              </a:rPr>
              <a:t>article</a:t>
            </a:r>
            <a:r>
              <a:rPr lang="en-US" dirty="0">
                <a:latin typeface="Arial" panose="020B0604020202020204" pitchFamily="34" charset="0"/>
                <a:ea typeface="Courier New"/>
                <a:cs typeface="Arial" panose="020B0604020202020204" pitchFamily="34" charset="0"/>
                <a:sym typeface="Courier New"/>
              </a:rPr>
              <a:t>&gt;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Courier New"/>
                <a:cs typeface="Arial" panose="020B0604020202020204" pitchFamily="34" charset="0"/>
                <a:sym typeface="Courier New"/>
              </a:rPr>
              <a:t>&lt;</a:t>
            </a:r>
            <a:r>
              <a:rPr lang="en-US" i="1" dirty="0">
                <a:latin typeface="Arial" panose="020B0604020202020204" pitchFamily="34" charset="0"/>
                <a:ea typeface="Courier New"/>
                <a:cs typeface="Arial" panose="020B0604020202020204" pitchFamily="34" charset="0"/>
                <a:sym typeface="Courier New"/>
              </a:rPr>
              <a:t>noun</a:t>
            </a:r>
            <a:r>
              <a:rPr lang="en-US" dirty="0">
                <a:latin typeface="Arial" panose="020B0604020202020204" pitchFamily="34" charset="0"/>
                <a:ea typeface="Courier New"/>
                <a:cs typeface="Arial" panose="020B0604020202020204" pitchFamily="34" charset="0"/>
                <a:sym typeface="Courier New"/>
              </a:rPr>
              <a:t>&gt;</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Courier New"/>
                <a:cs typeface="Arial" panose="020B0604020202020204" pitchFamily="34" charset="0"/>
                <a:sym typeface="Courier New"/>
              </a:rPr>
              <a:t>&lt;</a:t>
            </a:r>
            <a:r>
              <a:rPr lang="en-US" i="1" dirty="0">
                <a:latin typeface="Arial" panose="020B0604020202020204" pitchFamily="34" charset="0"/>
                <a:ea typeface="Courier New"/>
                <a:cs typeface="Arial" panose="020B0604020202020204" pitchFamily="34" charset="0"/>
                <a:sym typeface="Courier New"/>
              </a:rPr>
              <a:t>verb</a:t>
            </a:r>
            <a:r>
              <a:rPr lang="en-US" dirty="0">
                <a:latin typeface="Arial" panose="020B0604020202020204" pitchFamily="34" charset="0"/>
                <a:ea typeface="Courier New"/>
                <a:cs typeface="Arial" panose="020B0604020202020204" pitchFamily="34" charset="0"/>
                <a:sym typeface="Courier New"/>
              </a:rPr>
              <a:t>&gt;, &lt;</a:t>
            </a:r>
            <a:r>
              <a:rPr lang="en-US" i="1" dirty="0">
                <a:latin typeface="Arial" panose="020B0604020202020204" pitchFamily="34" charset="0"/>
                <a:ea typeface="Courier New"/>
                <a:cs typeface="Arial" panose="020B0604020202020204" pitchFamily="34" charset="0"/>
                <a:sym typeface="Courier New"/>
              </a:rPr>
              <a:t>adverb</a:t>
            </a:r>
            <a:r>
              <a:rPr lang="en-US" dirty="0">
                <a:latin typeface="Arial" panose="020B0604020202020204" pitchFamily="34" charset="0"/>
                <a:ea typeface="Courier New"/>
                <a:cs typeface="Arial" panose="020B0604020202020204" pitchFamily="34" charset="0"/>
                <a:sym typeface="Courier New"/>
              </a:rPr>
              <a:t>&gt;</a:t>
            </a:r>
            <a:r>
              <a:rPr lang="en-US" dirty="0">
                <a:latin typeface="Arial" panose="020B0604020202020204" pitchFamily="34" charset="0"/>
                <a:cs typeface="Arial" panose="020B0604020202020204" pitchFamily="34" charset="0"/>
              </a:rPr>
              <a:t>)</a:t>
            </a:r>
          </a:p>
          <a:p>
            <a:pPr lvl="2" indent="-423323">
              <a:buClr>
                <a:srgbClr val="000000"/>
              </a:buClr>
              <a:buSzPts val="1400"/>
              <a:buFont typeface="Arial" panose="020B0604020202020204" pitchFamily="34" charset="0"/>
              <a:buChar char="•"/>
            </a:pPr>
            <a:r>
              <a:rPr lang="en-US" dirty="0">
                <a:latin typeface="Arial" panose="020B0604020202020204" pitchFamily="34" charset="0"/>
                <a:cs typeface="Arial" panose="020B0604020202020204" pitchFamily="34" charset="0"/>
              </a:rPr>
              <a:t>Terminals (e.g., a, an, the, apple, rose, umbrella, is, appears, here, there)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 name="Title 1">
            <a:extLst>
              <a:ext uri="{FF2B5EF4-FFF2-40B4-BE49-F238E27FC236}">
                <a16:creationId xmlns:a16="http://schemas.microsoft.com/office/drawing/2014/main" id="{7B4D0CBC-D9D8-454D-8A9E-212505892DEE}"/>
              </a:ext>
            </a:extLst>
          </p:cNvPr>
          <p:cNvSpPr>
            <a:spLocks noGrp="1"/>
          </p:cNvSpPr>
          <p:nvPr>
            <p:ph type="title"/>
          </p:nvPr>
        </p:nvSpPr>
        <p:spPr/>
        <p:txBody>
          <a:bodyPr/>
          <a:lstStyle/>
          <a:p>
            <a:r>
              <a:rPr lang="en-US" dirty="0"/>
              <a:t>2.6 Language Generation: Sentence Derivations </a:t>
            </a:r>
            <a:r>
              <a:rPr lang="en-US" sz="2000" dirty="0"/>
              <a:t>(2 of 3)</a:t>
            </a:r>
          </a:p>
        </p:txBody>
      </p:sp>
      <p:sp>
        <p:nvSpPr>
          <p:cNvPr id="174" name="Google Shape;174;p30"/>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spcBef>
                <a:spcPts val="600"/>
              </a:spcBef>
              <a:buClr>
                <a:srgbClr val="000000"/>
              </a:buClr>
            </a:pPr>
            <a:r>
              <a:rPr lang="en" dirty="0"/>
              <a:t>What can we use grammars for?</a:t>
            </a:r>
            <a:endParaRPr dirty="0"/>
          </a:p>
          <a:p>
            <a:pPr>
              <a:spcBef>
                <a:spcPts val="600"/>
              </a:spcBef>
              <a:buClr>
                <a:srgbClr val="000000"/>
              </a:buClr>
            </a:pPr>
            <a:r>
              <a:rPr lang="en" dirty="0"/>
              <a:t>Language generation</a:t>
            </a:r>
            <a:endParaRPr dirty="0"/>
          </a:p>
          <a:p>
            <a:pPr lvl="1">
              <a:spcBef>
                <a:spcPts val="600"/>
              </a:spcBef>
              <a:buClr>
                <a:srgbClr val="000000"/>
              </a:buClr>
            </a:pPr>
            <a:r>
              <a:rPr lang="en" dirty="0"/>
              <a:t>Apply the rules in a top-down fashion</a:t>
            </a:r>
            <a:endParaRPr dirty="0"/>
          </a:p>
          <a:p>
            <a:pPr lvl="1">
              <a:spcBef>
                <a:spcPts val="600"/>
              </a:spcBef>
              <a:buClr>
                <a:srgbClr val="000000"/>
              </a:buClr>
            </a:pPr>
            <a:r>
              <a:rPr lang="en" dirty="0"/>
              <a:t>Construct a derivation</a:t>
            </a:r>
          </a:p>
          <a:p>
            <a:pPr>
              <a:spcBef>
                <a:spcPts val="600"/>
              </a:spcBef>
              <a:buClr>
                <a:srgbClr val="000000"/>
              </a:buClr>
            </a:pPr>
            <a:r>
              <a:rPr lang="en" dirty="0"/>
              <a:t>Deriving sentences from the above grammar; derive “the apple is there" (=&gt; means ``derive’’)</a:t>
            </a:r>
            <a:endParaRPr dirty="0"/>
          </a:p>
          <a:p>
            <a:pPr marL="152396" indent="0">
              <a:spcBef>
                <a:spcPts val="600"/>
              </a:spcBef>
              <a:buNone/>
            </a:pPr>
            <a:endParaRPr lang="en-US" dirty="0">
              <a:solidFill>
                <a:schemeClr val="tx1"/>
              </a:solidFill>
            </a:endParaRPr>
          </a:p>
          <a:p>
            <a:pPr marL="152396" indent="0">
              <a:spcBef>
                <a:spcPts val="600"/>
              </a:spcBef>
              <a:buNone/>
            </a:pPr>
            <a:endParaRPr lang="en-US" dirty="0">
              <a:solidFill>
                <a:schemeClr val="tx1"/>
              </a:solidFill>
            </a:endParaRPr>
          </a:p>
          <a:p>
            <a:pPr marL="0" indent="0">
              <a:spcBef>
                <a:spcPts val="600"/>
              </a:spcBef>
              <a:buNone/>
            </a:pPr>
            <a:endParaRPr dirty="0">
              <a:solidFill>
                <a:srgbClr val="000000"/>
              </a:solidFill>
            </a:endParaRPr>
          </a:p>
        </p:txBody>
      </p:sp>
      <p:pic>
        <p:nvPicPr>
          <p:cNvPr id="6146" name="Picture 2" descr="The lines are as follows. Line 1: Left angle bracket, sentence, right angle bracket, derives,  left angle bracket, article, right angle bracket, left angle bracket, noun, right angle bracket, left angle bracket, verb, right angle bracket, left angle bracket, adverb, right angle bracket, period, left parenthesis, r subscript 1, right parenthesis. Line 2: Derives, left angle bracket, article, right angle bracket, left angle bracket, noun, right angle bracket, left angle bracket, verb, right angle bracket, there, period, left parenthesis, r subscript 11, right parenthesis. Line 3: Derives, left angle bracket, article, right angle bracket, left angle bracket, noun, right angle bracket, is there, period, left parenthesis, r subscript 8, right parenthesis. Line 4: Derives, left angle bracket, article, right angle bracket, apple is there, period, left parenthesis, r subscript 5, right parenthesis. Line 5: Derives, the apple is there, period, left parenthesis, r subscript 4, right parenthesis." title="The substitution of the different components to form a sent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4355646"/>
            <a:ext cx="7408595" cy="1446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itle 1">
            <a:extLst>
              <a:ext uri="{FF2B5EF4-FFF2-40B4-BE49-F238E27FC236}">
                <a16:creationId xmlns:a16="http://schemas.microsoft.com/office/drawing/2014/main" id="{29D92D4A-AD7F-774C-8792-BBF453851CB2}"/>
              </a:ext>
            </a:extLst>
          </p:cNvPr>
          <p:cNvSpPr>
            <a:spLocks noGrp="1"/>
          </p:cNvSpPr>
          <p:nvPr>
            <p:ph type="title"/>
          </p:nvPr>
        </p:nvSpPr>
        <p:spPr/>
        <p:txBody>
          <a:bodyPr/>
          <a:lstStyle/>
          <a:p>
            <a:r>
              <a:rPr lang="en" sz="3200" dirty="0"/>
              <a:t>Grammar for a Four-Function Calculator</a:t>
            </a:r>
            <a:endParaRPr lang="en-US" dirty="0"/>
          </a:p>
        </p:txBody>
      </p:sp>
      <p:sp>
        <p:nvSpPr>
          <p:cNvPr id="181" name="Google Shape;181;p31"/>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152396" indent="0">
              <a:spcBef>
                <a:spcPts val="600"/>
              </a:spcBef>
              <a:buClr>
                <a:srgbClr val="000000"/>
              </a:buClr>
              <a:buNone/>
            </a:pPr>
            <a:r>
              <a:rPr lang="en" sz="2000" dirty="0"/>
              <a:t>Grammar for a simple arithmetic expressions for a simple four-function calculator:</a:t>
            </a:r>
            <a:endParaRPr sz="2000" dirty="0"/>
          </a:p>
          <a:p>
            <a:pPr marL="1828754" indent="609585">
              <a:spcBef>
                <a:spcPts val="600"/>
              </a:spcBef>
              <a:buNone/>
            </a:pPr>
            <a:endParaRPr sz="1800" dirty="0">
              <a:solidFill>
                <a:srgbClr val="000000"/>
              </a:solidFill>
              <a:latin typeface="Courier New"/>
              <a:ea typeface="Courier New"/>
              <a:cs typeface="Courier New"/>
              <a:sym typeface="Courier New"/>
            </a:endParaRPr>
          </a:p>
          <a:p>
            <a:pPr marL="1828754" indent="609585">
              <a:spcBef>
                <a:spcPts val="600"/>
              </a:spcBef>
              <a:buNone/>
            </a:pPr>
            <a:endParaRPr sz="1800" dirty="0">
              <a:solidFill>
                <a:srgbClr val="000000"/>
              </a:solidFill>
              <a:latin typeface="Courier New"/>
              <a:ea typeface="Courier New"/>
              <a:cs typeface="Courier New"/>
              <a:sym typeface="Courier New"/>
            </a:endParaRPr>
          </a:p>
          <a:p>
            <a:pPr marL="0" indent="0">
              <a:spcBef>
                <a:spcPts val="600"/>
              </a:spcBef>
              <a:buNone/>
            </a:pPr>
            <a:endParaRPr sz="2000" dirty="0">
              <a:solidFill>
                <a:srgbClr val="000000"/>
              </a:solidFill>
            </a:endParaRPr>
          </a:p>
          <a:p>
            <a:pPr marL="0" indent="0">
              <a:spcBef>
                <a:spcPts val="600"/>
              </a:spcBef>
              <a:spcAft>
                <a:spcPts val="2133"/>
              </a:spcAft>
              <a:buNone/>
            </a:pPr>
            <a:endParaRPr sz="2000" dirty="0">
              <a:solidFill>
                <a:srgbClr val="000000"/>
              </a:solidFill>
            </a:endParaRPr>
          </a:p>
        </p:txBody>
      </p:sp>
      <p:pic>
        <p:nvPicPr>
          <p:cNvPr id="7170" name="Picture 2" descr="The expressions are as follows. Line 1: Left parenthesis, r subscript 1, right parenthesis, left angle bracket, e x p r, right angle bracket, colon, colon equals left angle bracket, e x p r, right angle bracket, plus, left angle bracket, e x p r, right angle bracket. Line 2: Left parenthesis, r subscript 2, right parenthesis, left angle bracket, e x p r, right angle bracket, colon, colon equals left angle bracket, e x p r, right angle bracket, minus, left angle bracket, e x p r, right angle bracket. Line 3: Left parenthesis, r subscript 3, right parenthesis, left angle bracket, e x p r, right angle bracket, colon, colon equals left angle bracket, e x p r, right angle bracket, asterisk, left angle bracket, e x p r, right angle bracket. Line 4: Left parenthesis, r subscript 4, right parenthesis, left angle bracket, e x p r, right angle bracket, colon, colon equals left angle bracket, e x p r, right angle bracket, forward slash, left angle bracket, e x p r, right angle bracket. Line 5: Left parenthesis, r subscript 5, right parenthesis, left angle bracket, e x p r, right angle bracket, colon, colon equals left angle bracket, i d, right angle bracket. Line 6: Left parenthesis, r subscript 6, right parenthesis, left angle bracket, i d, right angle bracket, colon, colon equals x vertical bar y vertical bar z. Line 7: Left parenthesis, r subscript 7, right parenthesis, left angle bracket, e x p r, right angle bracket, colon, colon equals left parenthesis, left angle bracket, e x p r, right angle bracket, right parenthesis. Line 8: Left parenthesis, r subscript 8, right parenthesis, left angle bracket, e x p r, right angle bracket, colon, colon equals left angle bracket, number, right angle bracket. Line 9: Left parenthesis, r subscript 9, right parenthesis, left angle bracket, number, right angle bracket, colon, colon equals left angle bracket, number, right angle bracket, left angle bracket, digit, right angle bracket. Line 10: Left parenthesis, r subscript 10, right parenthesis, left angle bracket, number, right angle bracket, colon, colon equals left angle bracket, digit, right angle bracket. Line 11: Left parenthesis, r subscript 11, right parenthesis, left angle bracket, digit, right angle bracket, colon, colon equals 0, vertical bar, 1, vertical bar, 2, vertical bar, 3, vertical bar, 4, vertical bar, 5, vertical bar, 6, vertical bar, 7, vertical bar, 8, vertical bar, 9." title="A list of 11 context-free grammar for arithmetic exp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464" y="2198461"/>
            <a:ext cx="6312234" cy="3516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Title 1">
            <a:extLst>
              <a:ext uri="{FF2B5EF4-FFF2-40B4-BE49-F238E27FC236}">
                <a16:creationId xmlns:a16="http://schemas.microsoft.com/office/drawing/2014/main" id="{5F1C5F9C-B785-8C49-BF24-817BED6A7662}"/>
              </a:ext>
            </a:extLst>
          </p:cNvPr>
          <p:cNvSpPr>
            <a:spLocks noGrp="1"/>
          </p:cNvSpPr>
          <p:nvPr>
            <p:ph type="title"/>
          </p:nvPr>
        </p:nvSpPr>
        <p:spPr/>
        <p:txBody>
          <a:bodyPr/>
          <a:lstStyle/>
          <a:p>
            <a:r>
              <a:rPr lang="en-US" dirty="0"/>
              <a:t>2.6 Language Generation: Sentence Derivations </a:t>
            </a:r>
            <a:r>
              <a:rPr lang="en-US" sz="2000" dirty="0"/>
              <a:t>(3 of 3)</a:t>
            </a:r>
          </a:p>
        </p:txBody>
      </p:sp>
      <p:sp>
        <p:nvSpPr>
          <p:cNvPr id="188" name="Google Shape;188;p32"/>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000000"/>
              </a:buClr>
            </a:pPr>
            <a:r>
              <a:rPr lang="en" dirty="0"/>
              <a:t>There are </a:t>
            </a:r>
            <a:r>
              <a:rPr lang="en" i="1" dirty="0"/>
              <a:t>leftmost</a:t>
            </a:r>
            <a:r>
              <a:rPr lang="en" dirty="0"/>
              <a:t> and </a:t>
            </a:r>
            <a:r>
              <a:rPr lang="en" i="1" dirty="0"/>
              <a:t>rightmost</a:t>
            </a:r>
            <a:r>
              <a:rPr lang="en" dirty="0"/>
              <a:t> derivations.</a:t>
            </a:r>
            <a:endParaRPr dirty="0"/>
          </a:p>
          <a:p>
            <a:pPr lvl="0">
              <a:buClr>
                <a:srgbClr val="000000"/>
              </a:buClr>
            </a:pPr>
            <a:r>
              <a:rPr lang="en" dirty="0"/>
              <a:t>Some derivations are neither leftmost nor rightmost.</a:t>
            </a:r>
            <a:endParaRPr dirty="0"/>
          </a:p>
          <a:p>
            <a:pPr>
              <a:buClr>
                <a:srgbClr val="000000"/>
              </a:buClr>
            </a:pPr>
            <a:r>
              <a:rPr lang="en" dirty="0"/>
              <a:t>Sample derivations of 132:</a:t>
            </a:r>
            <a:endParaRPr sz="1867" dirty="0">
              <a:latin typeface="Courier New"/>
              <a:ea typeface="Courier New"/>
              <a:cs typeface="Courier New"/>
              <a:sym typeface="Courier New"/>
            </a:endParaRPr>
          </a:p>
          <a:p>
            <a:pPr marL="1828754" indent="609585">
              <a:buNone/>
            </a:pPr>
            <a:endParaRPr sz="1867" dirty="0">
              <a:solidFill>
                <a:srgbClr val="000000"/>
              </a:solidFill>
              <a:latin typeface="Courier New"/>
              <a:ea typeface="Courier New"/>
              <a:cs typeface="Courier New"/>
              <a:sym typeface="Courier New"/>
            </a:endParaRPr>
          </a:p>
          <a:p>
            <a:pPr marL="1828754" indent="609585">
              <a:buNone/>
            </a:pPr>
            <a:endParaRPr sz="1867" dirty="0">
              <a:solidFill>
                <a:srgbClr val="000000"/>
              </a:solidFill>
              <a:latin typeface="Courier New"/>
              <a:ea typeface="Courier New"/>
              <a:cs typeface="Courier New"/>
              <a:sym typeface="Courier New"/>
            </a:endParaRPr>
          </a:p>
          <a:p>
            <a:pPr marL="0" indent="0">
              <a:buNone/>
            </a:pPr>
            <a:endParaRPr dirty="0">
              <a:solidFill>
                <a:srgbClr val="000000"/>
              </a:solidFill>
            </a:endParaRPr>
          </a:p>
          <a:p>
            <a:pPr marL="0" indent="0">
              <a:spcBef>
                <a:spcPts val="2133"/>
              </a:spcBef>
              <a:spcAft>
                <a:spcPts val="2133"/>
              </a:spcAft>
              <a:buNone/>
            </a:pPr>
            <a:endParaRPr dirty="0">
              <a:solidFill>
                <a:srgbClr val="000000"/>
              </a:solidFill>
            </a:endParaRPr>
          </a:p>
        </p:txBody>
      </p:sp>
      <p:sp>
        <p:nvSpPr>
          <p:cNvPr id="190" name="Google Shape;190;p32"/>
          <p:cNvSpPr txBox="1"/>
          <p:nvPr/>
        </p:nvSpPr>
        <p:spPr>
          <a:xfrm>
            <a:off x="925830" y="3205719"/>
            <a:ext cx="6382989" cy="989461"/>
          </a:xfrm>
          <a:prstGeom prst="rect">
            <a:avLst/>
          </a:prstGeom>
          <a:noFill/>
          <a:ln>
            <a:noFill/>
          </a:ln>
        </p:spPr>
        <p:txBody>
          <a:bodyPr spcFirstLastPara="1" wrap="square" lIns="121900" tIns="121900" rIns="121900" bIns="121900" anchor="t" anchorCtr="0">
            <a:spAutoFit/>
          </a:bodyPr>
          <a:lstStyle/>
          <a:p>
            <a:pPr>
              <a:lnSpc>
                <a:spcPct val="115000"/>
              </a:lnSpc>
            </a:pPr>
            <a:r>
              <a:rPr lang="en" sz="2200" dirty="0">
                <a:solidFill>
                  <a:schemeClr val="dk1"/>
                </a:solidFill>
                <a:latin typeface="Arial" panose="020B0604020202020204" pitchFamily="34" charset="0"/>
                <a:cs typeface="Arial" panose="020B0604020202020204" pitchFamily="34" charset="0"/>
              </a:rPr>
              <a:t>Leftmost derivation:</a:t>
            </a:r>
          </a:p>
          <a:p>
            <a:pPr>
              <a:lnSpc>
                <a:spcPct val="115000"/>
              </a:lnSpc>
              <a:buClr>
                <a:schemeClr val="dk1"/>
              </a:buClr>
              <a:buSzPts val="1100"/>
            </a:pPr>
            <a:endParaRPr sz="2000" dirty="0"/>
          </a:p>
        </p:txBody>
      </p:sp>
      <p:pic>
        <p:nvPicPr>
          <p:cNvPr id="8195" name="Picture 3" descr="The derivation is as follows. Line 1: Left angle bracket, e x p r, right angle bracket, derives, left angle bracket, number, right angle bracket, left parenthesis, r subscript 8, right parenthesis. Line 2: Derives, left angle bracket, number, right angle bracket, left angle bracket, digit, right angle bracket, left parenthesis, r subscript 9, right parenthesis. Line 3: Derives, left angle bracket, number, right angle bracket, left angle bracket, digit, right angle bracket, left angle bracket, digit, right angle bracket, left parenthesis, r subscript 9, right parenthesis." title="A leftmost derivation of an expression in three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12" y="3864427"/>
            <a:ext cx="4283909" cy="6640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derivation is as follows. Line 1: Derives, left angle bracket, digit, right angle bracket, left angle bracket, digit, right angle bracket, left angle bracket, digit, right angle bracket, left parenthesis, r subscript 10, right parenthesis. Line 2: Derives, 1, left angle bracket, digit, right angle bracket, left angle bracket, digit, right angle bracket, left parenthesis, r subscript 11, right parenthesis. Line 3: Derives, 13, left angle bracket, digit, right angle bracket, left parenthesis, r subscript 11, right parenthesis. Line 4: Derives, 132, left parenthesis, r subscript 11, right parenthesis." title="Continuation of the leftmost derivation of an expression in four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694" y="4596335"/>
            <a:ext cx="3342827" cy="958966"/>
          </a:xfrm>
          <a:prstGeom prst="rect">
            <a:avLst/>
          </a:prstGeom>
          <a:noFill/>
          <a:extLst>
            <a:ext uri="{909E8E84-426E-40DD-AFC4-6F175D3DCCD1}">
              <a14:hiddenFill xmlns:a14="http://schemas.microsoft.com/office/drawing/2010/main">
                <a:solidFill>
                  <a:srgbClr val="FFFFFF"/>
                </a:solidFill>
              </a14:hiddenFill>
            </a:ext>
          </a:extLst>
        </p:spPr>
      </p:pic>
      <p:sp>
        <p:nvSpPr>
          <p:cNvPr id="191" name="Google Shape;191;p32"/>
          <p:cNvSpPr txBox="1"/>
          <p:nvPr/>
        </p:nvSpPr>
        <p:spPr>
          <a:xfrm>
            <a:off x="6275270" y="3205719"/>
            <a:ext cx="6687600" cy="1248891"/>
          </a:xfrm>
          <a:prstGeom prst="rect">
            <a:avLst/>
          </a:prstGeom>
          <a:noFill/>
          <a:ln>
            <a:noFill/>
          </a:ln>
        </p:spPr>
        <p:txBody>
          <a:bodyPr spcFirstLastPara="1" wrap="square" lIns="121900" tIns="121900" rIns="121900" bIns="121900" anchor="t" anchorCtr="0">
            <a:spAutoFit/>
          </a:bodyPr>
          <a:lstStyle/>
          <a:p>
            <a:pPr>
              <a:lnSpc>
                <a:spcPct val="115000"/>
              </a:lnSpc>
            </a:pPr>
            <a:r>
              <a:rPr lang="en" sz="2200" dirty="0">
                <a:solidFill>
                  <a:schemeClr val="dk1"/>
                </a:solidFill>
                <a:latin typeface="Arial" panose="020B0604020202020204" pitchFamily="34" charset="0"/>
                <a:cs typeface="Arial" panose="020B0604020202020204" pitchFamily="34" charset="0"/>
              </a:rPr>
              <a:t>Rightmost derivation:</a:t>
            </a:r>
            <a:endParaRPr sz="2200" dirty="0">
              <a:solidFill>
                <a:schemeClr val="dk1"/>
              </a:solidFill>
              <a:latin typeface="Arial" panose="020B0604020202020204" pitchFamily="34" charset="0"/>
              <a:ea typeface="Courier New"/>
              <a:cs typeface="Arial" panose="020B0604020202020204" pitchFamily="34" charset="0"/>
              <a:sym typeface="Courier New"/>
            </a:endParaRPr>
          </a:p>
          <a:p>
            <a:pPr marL="609585" indent="609585">
              <a:lnSpc>
                <a:spcPct val="115000"/>
              </a:lnSpc>
            </a:pPr>
            <a:endParaRPr sz="1733" dirty="0">
              <a:solidFill>
                <a:schemeClr val="dk1"/>
              </a:solidFill>
              <a:latin typeface="Courier New"/>
              <a:ea typeface="Courier New"/>
              <a:cs typeface="Courier New"/>
              <a:sym typeface="Courier New"/>
            </a:endParaRPr>
          </a:p>
          <a:p>
            <a:pPr marL="609585" indent="609585">
              <a:lnSpc>
                <a:spcPct val="115000"/>
              </a:lnSpc>
            </a:pPr>
            <a:endParaRPr sz="1733" dirty="0">
              <a:solidFill>
                <a:schemeClr val="dk1"/>
              </a:solidFill>
              <a:latin typeface="Courier New"/>
              <a:ea typeface="Courier New"/>
              <a:cs typeface="Courier New"/>
              <a:sym typeface="Courier New"/>
            </a:endParaRPr>
          </a:p>
        </p:txBody>
      </p:sp>
      <p:pic>
        <p:nvPicPr>
          <p:cNvPr id="8197" name="Picture 5" descr="The derivation is as follows. Line 1: Left angle bracket, e x p r, right angle bracket, derives, left angle bracket, number, right angle bracket, left parenthesis, r subscript 8, right parenthesis. Line 2: Derives, left angle bracket, number, right angle bracket, left angle bracket, digit, right angle bracket, left parenthesis, r subscript 9, right parenthesis. Line 3: Derives, left angle bracket, number, right angle bracket, 2, left parenthesis, r subscript 11, right parenthesis. Line 4: Derives, left angle bracket, number, right angle bracket, left angle bracket, digit, right angle bracket, 2, left parenthesis, r subscript 9, right parenthesis. Line 5: Derives, left angle bracket, number, right angle bracket, 32, left parenthesis, r subscript 11, right parenthesis. Line 6: Derives, left angle bracket, digit, right angle bracket, 32, left parenthesis, r subscript 10, right parenthesis. Line 7: Derives, 132, left parenthesis, r subscript 11, right parenthesis." title="A rightmost derivation of an expression in seven li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270" y="3830164"/>
            <a:ext cx="4162996" cy="1725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b="1"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326747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FD02B-BB9A-1946-9C37-C5C1AB7C7401}"/>
              </a:ext>
            </a:extLst>
          </p:cNvPr>
          <p:cNvSpPr>
            <a:spLocks noGrp="1"/>
          </p:cNvSpPr>
          <p:nvPr>
            <p:ph type="title"/>
          </p:nvPr>
        </p:nvSpPr>
        <p:spPr/>
        <p:txBody>
          <a:bodyPr/>
          <a:lstStyle/>
          <a:p>
            <a:r>
              <a:rPr lang="en-US" dirty="0"/>
              <a:t>2.7 Language Recognition: Parsing</a:t>
            </a:r>
          </a:p>
        </p:txBody>
      </p:sp>
      <p:sp>
        <p:nvSpPr>
          <p:cNvPr id="3" name="TextBox 2">
            <a:extLst>
              <a:ext uri="{FF2B5EF4-FFF2-40B4-BE49-F238E27FC236}">
                <a16:creationId xmlns:a16="http://schemas.microsoft.com/office/drawing/2014/main" id="{5EEA06D4-B461-9C47-9FB0-ABBF6722F956}"/>
              </a:ext>
            </a:extLst>
          </p:cNvPr>
          <p:cNvSpPr txBox="1"/>
          <p:nvPr/>
        </p:nvSpPr>
        <p:spPr>
          <a:xfrm>
            <a:off x="910275" y="1467687"/>
            <a:ext cx="4872869" cy="2031325"/>
          </a:xfrm>
          <a:prstGeom prst="rect">
            <a:avLst/>
          </a:prstGeom>
          <a:noFill/>
        </p:spPr>
        <p:txBody>
          <a:bodyPr wrap="square" rtlCol="0">
            <a:spAutoFit/>
          </a:bodyPr>
          <a:lstStyle/>
          <a:p>
            <a:pPr marL="285750" lvl="0" indent="-285750">
              <a:buClr>
                <a:srgbClr val="000000"/>
              </a:buClr>
              <a:buFont typeface="Arial" panose="020B0604020202020204" pitchFamily="34" charset="0"/>
              <a:buChar char="•"/>
            </a:pPr>
            <a:r>
              <a:rPr lang="en-US" dirty="0">
                <a:latin typeface="Arial" panose="020B0604020202020204" pitchFamily="34" charset="0"/>
                <a:cs typeface="Arial" panose="020B0604020202020204" pitchFamily="34" charset="0"/>
              </a:rPr>
              <a:t>Is a grammar a generative device or recognition device?</a:t>
            </a:r>
          </a:p>
          <a:p>
            <a:pPr marL="285750" lvl="0" indent="-285750">
              <a:buClr>
                <a:srgbClr val="000000"/>
              </a:buClr>
              <a:buFont typeface="Arial" panose="020B0604020202020204" pitchFamily="34" charset="0"/>
              <a:buChar char="•"/>
            </a:pPr>
            <a:r>
              <a:rPr lang="en-US" dirty="0">
                <a:latin typeface="Arial" panose="020B0604020202020204" pitchFamily="34" charset="0"/>
                <a:cs typeface="Arial" panose="020B0604020202020204" pitchFamily="34" charset="0"/>
              </a:rPr>
              <a:t>Language recognition; do the reverse</a:t>
            </a:r>
          </a:p>
          <a:p>
            <a:pPr marL="1219170">
              <a:buClr>
                <a:srgbClr val="000000"/>
              </a:buClr>
            </a:pPr>
            <a:r>
              <a:rPr lang="en-US" dirty="0">
                <a:latin typeface="Arial" panose="020B0604020202020204" pitchFamily="34" charset="0"/>
                <a:cs typeface="Arial" panose="020B0604020202020204" pitchFamily="34" charset="0"/>
              </a:rPr>
              <a:t>Generation: grammar → sentence</a:t>
            </a:r>
          </a:p>
          <a:p>
            <a:pPr marL="1219170">
              <a:buClr>
                <a:srgbClr val="000000"/>
              </a:buClr>
            </a:pPr>
            <a:r>
              <a:rPr lang="en-US" dirty="0">
                <a:latin typeface="Arial" panose="020B0604020202020204" pitchFamily="34" charset="0"/>
                <a:cs typeface="Arial" panose="020B0604020202020204" pitchFamily="34" charset="0"/>
              </a:rPr>
              <a:t>Recognition: sentence → grammar</a:t>
            </a:r>
          </a:p>
          <a:p>
            <a:endParaRPr lang="en-US" dirty="0"/>
          </a:p>
        </p:txBody>
      </p:sp>
      <p:pic>
        <p:nvPicPr>
          <p:cNvPr id="7170" name="Picture 2" descr="Start symbol and grammar lead to generator, which in turn leads to sentence. String and grammar lead to parser, which in turn leads to start symbol. If start symbol, then yes, a sentence, otherwise, no.&#10;" title="A two-part diagram of grammar as different de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359" y="3739654"/>
            <a:ext cx="6578357" cy="1448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5D94A4-550B-9B41-BC23-5D337C8B6C18}"/>
              </a:ext>
            </a:extLst>
          </p:cNvPr>
          <p:cNvSpPr txBox="1"/>
          <p:nvPr/>
        </p:nvSpPr>
        <p:spPr>
          <a:xfrm>
            <a:off x="910275" y="6367635"/>
            <a:ext cx="871598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Figure 2.2 The dual nature of grammars as generative and recognition devices.</a:t>
            </a:r>
          </a:p>
        </p:txBody>
      </p:sp>
    </p:spTree>
    <p:extLst>
      <p:ext uri="{BB962C8B-B14F-4D97-AF65-F5344CB8AC3E}">
        <p14:creationId xmlns:p14="http://schemas.microsoft.com/office/powerpoint/2010/main" val="210952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 name="Title 1">
            <a:extLst>
              <a:ext uri="{FF2B5EF4-FFF2-40B4-BE49-F238E27FC236}">
                <a16:creationId xmlns:a16="http://schemas.microsoft.com/office/drawing/2014/main" id="{453EF839-6429-BA4E-BB21-AF32C9D29A48}"/>
              </a:ext>
            </a:extLst>
          </p:cNvPr>
          <p:cNvSpPr>
            <a:spLocks noGrp="1"/>
          </p:cNvSpPr>
          <p:nvPr>
            <p:ph type="title"/>
          </p:nvPr>
        </p:nvSpPr>
        <p:spPr/>
        <p:txBody>
          <a:bodyPr/>
          <a:lstStyle/>
          <a:p>
            <a:r>
              <a:rPr lang="en" dirty="0"/>
              <a:t>2.7 Language Generation and Recognition</a:t>
            </a:r>
            <a:endParaRPr lang="en-US" dirty="0"/>
          </a:p>
        </p:txBody>
      </p:sp>
      <p:sp>
        <p:nvSpPr>
          <p:cNvPr id="223" name="Google Shape;223;p36"/>
          <p:cNvSpPr txBox="1"/>
          <p:nvPr/>
        </p:nvSpPr>
        <p:spPr>
          <a:xfrm>
            <a:off x="0" y="1221729"/>
            <a:ext cx="11634404" cy="847884"/>
          </a:xfrm>
          <a:prstGeom prst="rect">
            <a:avLst/>
          </a:prstGeom>
          <a:noFill/>
          <a:ln>
            <a:noFill/>
          </a:ln>
        </p:spPr>
        <p:txBody>
          <a:bodyPr spcFirstLastPara="1" wrap="square" lIns="121900" tIns="121900" rIns="121900" bIns="121900" anchor="t" anchorCtr="0">
            <a:spAutoFit/>
          </a:bodyPr>
          <a:lstStyle/>
          <a:p>
            <a:pPr marL="609585" indent="609585">
              <a:lnSpc>
                <a:spcPct val="115000"/>
              </a:lnSpc>
            </a:pPr>
            <a:r>
              <a:rPr lang="en-US" dirty="0">
                <a:latin typeface="Arial" panose="020B0604020202020204" pitchFamily="34" charset="0"/>
                <a:cs typeface="Arial" panose="020B0604020202020204" pitchFamily="34" charset="0"/>
              </a:rPr>
              <a:t>Let’s parse </a:t>
            </a:r>
            <a:r>
              <a:rPr lang="en-US" dirty="0">
                <a:latin typeface="Arial" panose="020B0604020202020204" pitchFamily="34" charset="0"/>
                <a:ea typeface="Courier New"/>
                <a:cs typeface="Arial" panose="020B0604020202020204" pitchFamily="34" charset="0"/>
                <a:sym typeface="Courier New"/>
              </a:rPr>
              <a:t>x + y * z</a:t>
            </a:r>
            <a:r>
              <a:rPr lang="en-US" dirty="0">
                <a:latin typeface="Arial" panose="020B0604020202020204" pitchFamily="34" charset="0"/>
                <a:cs typeface="Arial" panose="020B0604020202020204" pitchFamily="34" charset="0"/>
              </a:rPr>
              <a:t> (do the reverse):</a:t>
            </a:r>
            <a:endParaRPr lang="en-US" dirty="0">
              <a:latin typeface="Arial" panose="020B0604020202020204" pitchFamily="34" charset="0"/>
              <a:ea typeface="Courier New"/>
              <a:cs typeface="Arial" panose="020B0604020202020204" pitchFamily="34" charset="0"/>
              <a:sym typeface="Courier New"/>
            </a:endParaRPr>
          </a:p>
          <a:p>
            <a:pPr marL="609585" indent="609585">
              <a:lnSpc>
                <a:spcPct val="115000"/>
              </a:lnSpc>
            </a:pPr>
            <a:endParaRPr lang="en" sz="1600" dirty="0">
              <a:solidFill>
                <a:schemeClr val="dk1"/>
              </a:solidFill>
              <a:latin typeface="Arial" panose="020B0604020202020204" pitchFamily="34" charset="0"/>
              <a:ea typeface="Courier New"/>
              <a:cs typeface="Arial" panose="020B0604020202020204" pitchFamily="34" charset="0"/>
              <a:sym typeface="Courier New"/>
            </a:endParaRPr>
          </a:p>
        </p:txBody>
      </p:sp>
      <p:pic>
        <p:nvPicPr>
          <p:cNvPr id="1026" name="Picture 2" descr="The lines are as follows. Line 1: Period x plus y asterisk z, left parenthesis, shift, right parenthesis. Line 2: x period plus y asterisk z, left parenthesis, reduce r subscript 6, right parenthesis. Line 3: Left angle bracket, i d, right angle bracket, period plus y asterisk z, left parenthesis, reduce r subscript 5, right parenthesis. Line 4: Left angle bracket, e x p r, right angle bracket, period plus y asterisk z, left parenthesis, shift, right parenthesis. Line 5: Left angle bracket, e x p r, right angle bracket, plus period y asterisk z, left parenthesis, shift, right parenthesis. Line 6: Left angle bracket, e x p r, right angle bracket, plus y period asterisk z, left parenthesis, reduce r subscript 6, right parenthesis." title="The parsing of x plus y star z in six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73" y="2069612"/>
            <a:ext cx="3367826" cy="18057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he lines are as follows. Line 7: Left angle bracket, e x p r, right angle bracket, plus, left angle bracket, i d, right angle bracket, period asterisk z, left parenthesis, reduce r subscript 5, right parenthesis. Line 8: Left angle bracket, e x p r, right angle bracket, plus, left angle bracket, e x p r, right angle bracket, period asterisk z, left parenthesis, shift, semicolon, why not reduce r subscript 1 here instead, question mark, right parenthesis. Line 9: Left angle bracket, e x p r, right angle bracket, plus, left angle bracket, e x p r, right angle bracket, asterisk period z, left parenthesis, shift, right parenthesis. Line 10: Left angle bracket, e x p r, right angle bracket, plus, left angle bracket, e x p r, right angle bracket, asterisk z period, left parenthesis, reduce r subscript 6, right parenthesis. Line 11: Left angle bracket, e x p r, right angle bracket, plus, left angle bracket, e x p r, right angle bracket, asterisk, left angle bracket, i d, right angle bracket, period, left parenthesis, reduce r subscript 5, right parenthesis. Line 12: Left angle bracket, e x p r, right angle bracket, plus, left angle bracket, e x p r, right angle bracket, asterisk, left angle bracket, e x p r, right angle bracket, period, left parenthesis, reduce r subscript 3, semicolon, emit multiplication, right parenthesis. Line 13: Left angle bracket, e x p r, right angle bracket, plus, left angle bracket, e x p r, right angle bracket, period, left parenthesis, reduce r subscript 1, semicolon, emit addition, right parenthesis. Line 14: Left angle bracket, e x p r, right angle bracket, period, left parenthesis, start symbol, semicolon, this is a sentence, right parenthesis." title="Continuation of the parsing of x plus y star z in eight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373" y="3953780"/>
            <a:ext cx="6970825" cy="2567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65655A-FEC3-824D-993D-4597EF97780E}"/>
              </a:ext>
            </a:extLst>
          </p:cNvPr>
          <p:cNvSpPr txBox="1"/>
          <p:nvPr/>
        </p:nvSpPr>
        <p:spPr>
          <a:xfrm>
            <a:off x="5846323" y="1855729"/>
            <a:ext cx="5671226" cy="1477328"/>
          </a:xfrm>
          <a:prstGeom prst="rect">
            <a:avLst/>
          </a:prstGeom>
          <a:noFill/>
        </p:spPr>
        <p:txBody>
          <a:bodyPr wrap="square" rtlCol="0">
            <a:spAutoFit/>
          </a:bodyPr>
          <a:lstStyle/>
          <a:p>
            <a:pPr marL="285750" indent="-285750">
              <a:buClr>
                <a:srgbClr val="000000"/>
              </a:buClr>
              <a:buFont typeface="Arial" panose="020B0604020202020204" pitchFamily="34" charset="0"/>
              <a:buChar char="•"/>
            </a:pPr>
            <a:r>
              <a:rPr lang="en-US" dirty="0">
                <a:latin typeface="Arial" panose="020B0604020202020204" pitchFamily="34" charset="0"/>
                <a:ea typeface="Courier New"/>
                <a:cs typeface="Arial" panose="020B0604020202020204" pitchFamily="34" charset="0"/>
                <a:sym typeface="Courier New"/>
              </a:rPr>
              <a:t>.</a:t>
            </a:r>
            <a:r>
              <a:rPr lang="en-US" dirty="0">
                <a:latin typeface="Arial" panose="020B0604020202020204" pitchFamily="34" charset="0"/>
                <a:cs typeface="Arial" panose="020B0604020202020204" pitchFamily="34" charset="0"/>
              </a:rPr>
              <a:t> (dot) denotes the top of the stack.</a:t>
            </a:r>
          </a:p>
          <a:p>
            <a:pPr marL="285750" indent="-285750">
              <a:buClr>
                <a:srgbClr val="000000"/>
              </a:buClr>
              <a:buFont typeface="Arial" panose="020B0604020202020204" pitchFamily="34" charset="0"/>
              <a:buChar char="•"/>
            </a:pPr>
            <a:r>
              <a:rPr lang="en-US" dirty="0">
                <a:latin typeface="Arial" panose="020B0604020202020204" pitchFamily="34" charset="0"/>
                <a:cs typeface="Arial" panose="020B0604020202020204" pitchFamily="34" charset="0"/>
              </a:rPr>
              <a:t>The right-hand side is called the </a:t>
            </a:r>
            <a:r>
              <a:rPr lang="en-US" i="1" dirty="0">
                <a:latin typeface="Arial" panose="020B0604020202020204" pitchFamily="34" charset="0"/>
                <a:cs typeface="Arial" panose="020B0604020202020204" pitchFamily="34" charset="0"/>
              </a:rPr>
              <a:t>handle.</a:t>
            </a:r>
          </a:p>
          <a:p>
            <a:pPr marL="285750" indent="-285750">
              <a:buClr>
                <a:srgbClr val="000000"/>
              </a:buClr>
              <a:buFont typeface="Arial" panose="020B0604020202020204" pitchFamily="34" charset="0"/>
              <a:buChar char="•"/>
            </a:pPr>
            <a:r>
              <a:rPr lang="en-US" dirty="0">
                <a:latin typeface="Arial" panose="020B0604020202020204" pitchFamily="34" charset="0"/>
                <a:cs typeface="Arial" panose="020B0604020202020204" pitchFamily="34" charset="0"/>
              </a:rPr>
              <a:t>This process is called </a:t>
            </a:r>
            <a:r>
              <a:rPr lang="en-US" i="1" dirty="0">
                <a:latin typeface="Arial" panose="020B0604020202020204" pitchFamily="34" charset="0"/>
                <a:cs typeface="Arial" panose="020B0604020202020204" pitchFamily="34" charset="0"/>
              </a:rPr>
              <a:t>bottom-up</a:t>
            </a:r>
            <a:r>
              <a:rPr lang="en-US" dirty="0">
                <a:latin typeface="Arial" panose="020B0604020202020204" pitchFamily="34" charset="0"/>
                <a:cs typeface="Arial" panose="020B0604020202020204" pitchFamily="34" charset="0"/>
              </a:rPr>
              <a:t> or </a:t>
            </a:r>
            <a:r>
              <a:rPr lang="en-US" i="1" dirty="0">
                <a:latin typeface="Arial" panose="020B0604020202020204" pitchFamily="34" charset="0"/>
                <a:cs typeface="Arial" panose="020B0604020202020204" pitchFamily="34" charset="0"/>
              </a:rPr>
              <a:t>shift-reduce</a:t>
            </a:r>
            <a:r>
              <a:rPr lang="en-US" dirty="0">
                <a:latin typeface="Arial" panose="020B0604020202020204" pitchFamily="34" charset="0"/>
                <a:cs typeface="Arial" panose="020B0604020202020204" pitchFamily="34" charset="0"/>
              </a:rPr>
              <a:t> parsing.</a:t>
            </a:r>
            <a:endParaRPr lang="en-US" sz="1600" dirty="0">
              <a:latin typeface="Arial" panose="020B0604020202020204" pitchFamily="34" charset="0"/>
              <a:ea typeface="Courier New"/>
              <a:cs typeface="Arial" panose="020B0604020202020204" pitchFamily="34" charset="0"/>
              <a:sym typeface="Courier New"/>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a:t>Outline</a:t>
            </a:r>
            <a:endParaRPr lang="en-US" dirty="0"/>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1217660" y="1123122"/>
            <a:ext cx="10287000" cy="4699047"/>
          </a:xfrm>
        </p:spPr>
        <p:txBody>
          <a:bodyPr/>
          <a:lstStyle/>
          <a:p>
            <a:r>
              <a:rPr lang="en-US" sz="1600" b="1">
                <a:solidFill>
                  <a:schemeClr val="tx1"/>
                </a:solidFill>
              </a:rPr>
              <a:t>2.1 Chapter Objectives</a:t>
            </a:r>
          </a:p>
          <a:p>
            <a:r>
              <a:rPr lang="en-US" sz="1600">
                <a:solidFill>
                  <a:schemeClr val="tx1"/>
                </a:solidFill>
              </a:rPr>
              <a:t>2.2 Introduction to Formal Languages</a:t>
            </a:r>
          </a:p>
          <a:p>
            <a:r>
              <a:rPr lang="en-US" sz="1600">
                <a:solidFill>
                  <a:schemeClr val="tx1"/>
                </a:solidFill>
              </a:rPr>
              <a:t>2.3 Regular Expressions and Regular Languages</a:t>
            </a:r>
          </a:p>
          <a:p>
            <a:r>
              <a:rPr lang="en-US" sz="1600">
                <a:solidFill>
                  <a:schemeClr val="tx1"/>
                </a:solidFill>
              </a:rPr>
              <a:t>2.4 Grammars and Backus–Naur Form</a:t>
            </a:r>
          </a:p>
          <a:p>
            <a:r>
              <a:rPr lang="en-US" sz="1600">
                <a:solidFill>
                  <a:schemeClr val="tx1"/>
                </a:solidFill>
              </a:rPr>
              <a:t>2.5 Context-Free Languages and Grammars</a:t>
            </a:r>
          </a:p>
          <a:p>
            <a:r>
              <a:rPr lang="en-US" sz="1600">
                <a:solidFill>
                  <a:schemeClr val="tx1"/>
                </a:solidFill>
              </a:rPr>
              <a:t>2.6 Language Generation: Sentence Derivations</a:t>
            </a:r>
          </a:p>
          <a:p>
            <a:r>
              <a:rPr lang="en-US" sz="1600">
                <a:solidFill>
                  <a:schemeClr val="tx1"/>
                </a:solidFill>
              </a:rPr>
              <a:t>2.7 Language Recognition: Parsing</a:t>
            </a:r>
          </a:p>
          <a:p>
            <a:r>
              <a:rPr lang="en-US" sz="1600">
                <a:solidFill>
                  <a:schemeClr val="tx1"/>
                </a:solidFill>
              </a:rPr>
              <a:t>2.8 Syntactic Ambiguity</a:t>
            </a:r>
          </a:p>
          <a:p>
            <a:r>
              <a:rPr lang="en-US" sz="1600">
                <a:solidFill>
                  <a:schemeClr val="tx1"/>
                </a:solidFill>
              </a:rPr>
              <a:t>2.9 Grammar Disambiguation</a:t>
            </a:r>
          </a:p>
          <a:p>
            <a:r>
              <a:rPr lang="en-US" sz="1600">
                <a:solidFill>
                  <a:schemeClr val="tx1"/>
                </a:solidFill>
              </a:rPr>
              <a:t>2.10 Extended Backus–Naur Form</a:t>
            </a:r>
          </a:p>
          <a:p>
            <a:r>
              <a:rPr lang="en-US" sz="1600">
                <a:solidFill>
                  <a:schemeClr val="tx1"/>
                </a:solidFill>
              </a:rPr>
              <a:t>2.11 Context-Sensitivity and Semantics</a:t>
            </a:r>
          </a:p>
          <a:p>
            <a:r>
              <a:rPr lang="en-US" sz="1600">
                <a:solidFill>
                  <a:schemeClr val="tx1"/>
                </a:solidFill>
              </a:rPr>
              <a:t>2.12 Thematic Takeaways</a:t>
            </a:r>
          </a:p>
          <a:p>
            <a:r>
              <a:rPr lang="en-US" sz="1600">
                <a:solidFill>
                  <a:schemeClr val="tx1"/>
                </a:solidFill>
              </a:rPr>
              <a:t>2.13 Chapter Summary</a:t>
            </a:r>
          </a:p>
          <a:p>
            <a:endParaRPr lang="en-US"/>
          </a:p>
          <a:p>
            <a:pPr marL="152396" indent="0">
              <a:buNone/>
            </a:pPr>
            <a:endParaRPr lang="en-US"/>
          </a:p>
          <a:p>
            <a:endParaRPr lang="en-US"/>
          </a:p>
          <a:p>
            <a:endParaRPr lang="en-US" dirty="0"/>
          </a:p>
        </p:txBody>
      </p:sp>
    </p:spTree>
    <p:extLst>
      <p:ext uri="{BB962C8B-B14F-4D97-AF65-F5344CB8AC3E}">
        <p14:creationId xmlns:p14="http://schemas.microsoft.com/office/powerpoint/2010/main" val="276356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b="1"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150016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EDA5-6577-0D47-B3CF-F073AE076A34}"/>
              </a:ext>
            </a:extLst>
          </p:cNvPr>
          <p:cNvSpPr>
            <a:spLocks noGrp="1"/>
          </p:cNvSpPr>
          <p:nvPr>
            <p:ph type="title"/>
          </p:nvPr>
        </p:nvSpPr>
        <p:spPr/>
        <p:txBody>
          <a:bodyPr/>
          <a:lstStyle/>
          <a:p>
            <a:r>
              <a:rPr lang="en-US" dirty="0"/>
              <a:t>Table 2.6 Formal Grammars Vis-à-Vis BNF Grammars</a:t>
            </a:r>
          </a:p>
        </p:txBody>
      </p:sp>
      <p:sp>
        <p:nvSpPr>
          <p:cNvPr id="8" name="Slide Number Placeholder 7">
            <a:extLst>
              <a:ext uri="{FF2B5EF4-FFF2-40B4-BE49-F238E27FC236}">
                <a16:creationId xmlns:a16="http://schemas.microsoft.com/office/drawing/2014/main" id="{993B01E5-CA65-F24B-89AE-C60F55125707}"/>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8194" name="Picture 2" descr="Text in a table reads, A formal grammar defines only the syntax of a formal language. A B N F grammar defines the syntax of a programming language, and some of its semantics as wel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082" y="1507718"/>
            <a:ext cx="10211108" cy="136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55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 name="Title 1">
            <a:extLst>
              <a:ext uri="{FF2B5EF4-FFF2-40B4-BE49-F238E27FC236}">
                <a16:creationId xmlns:a16="http://schemas.microsoft.com/office/drawing/2014/main" id="{9ABBEA27-F121-D344-95B4-4B53B5D4BB44}"/>
              </a:ext>
            </a:extLst>
          </p:cNvPr>
          <p:cNvSpPr>
            <a:spLocks noGrp="1"/>
          </p:cNvSpPr>
          <p:nvPr>
            <p:ph type="title"/>
          </p:nvPr>
        </p:nvSpPr>
        <p:spPr/>
        <p:txBody>
          <a:bodyPr/>
          <a:lstStyle/>
          <a:p>
            <a:r>
              <a:rPr lang="en" dirty="0"/>
              <a:t>Shift-Reduce and Reduce-Reduce Conflicts</a:t>
            </a:r>
            <a:endParaRPr lang="en-US" dirty="0"/>
          </a:p>
        </p:txBody>
      </p:sp>
      <p:sp>
        <p:nvSpPr>
          <p:cNvPr id="245" name="Google Shape;245;p39"/>
          <p:cNvSpPr txBox="1">
            <a:spLocks noGrp="1"/>
          </p:cNvSpPr>
          <p:nvPr>
            <p:ph idx="1"/>
          </p:nvPr>
        </p:nvSpPr>
        <p:spPr>
          <a:xfrm>
            <a:off x="925830" y="1490870"/>
            <a:ext cx="10287000" cy="5359795"/>
          </a:xfrm>
          <a:prstGeom prst="rect">
            <a:avLst/>
          </a:prstGeom>
        </p:spPr>
        <p:txBody>
          <a:bodyPr spcFirstLastPara="1" vert="horz" wrap="square" lIns="121900" tIns="121900" rIns="121900" bIns="121900" rtlCol="0" anchor="t" anchorCtr="0">
            <a:noAutofit/>
          </a:bodyPr>
          <a:lstStyle/>
          <a:p>
            <a:pPr>
              <a:spcBef>
                <a:spcPts val="0"/>
              </a:spcBef>
              <a:buClr>
                <a:srgbClr val="000000"/>
              </a:buClr>
            </a:pPr>
            <a:r>
              <a:rPr lang="en-US" sz="1800" dirty="0"/>
              <a:t>We would like part of the meaning (or semantics) to be determined from the grammar (or syntax).</a:t>
            </a:r>
          </a:p>
          <a:p>
            <a:pPr>
              <a:spcBef>
                <a:spcPts val="0"/>
              </a:spcBef>
              <a:buClr>
                <a:srgbClr val="000000"/>
              </a:buClr>
            </a:pPr>
            <a:endParaRPr lang="en" sz="1800" dirty="0"/>
          </a:p>
          <a:p>
            <a:pPr>
              <a:spcBef>
                <a:spcPts val="0"/>
              </a:spcBef>
              <a:buClr>
                <a:srgbClr val="000000"/>
              </a:buClr>
            </a:pPr>
            <a:r>
              <a:rPr lang="en" sz="1800" dirty="0"/>
              <a:t>The previous parse exhibits a </a:t>
            </a:r>
            <a:r>
              <a:rPr lang="en" sz="1800" i="1" dirty="0"/>
              <a:t>shift-reduce</a:t>
            </a:r>
            <a:r>
              <a:rPr lang="en" sz="1800" dirty="0"/>
              <a:t> conflict.</a:t>
            </a:r>
            <a:endParaRPr sz="1800" dirty="0"/>
          </a:p>
          <a:p>
            <a:pPr lvl="1">
              <a:spcBef>
                <a:spcPts val="0"/>
              </a:spcBef>
              <a:buClr>
                <a:srgbClr val="000000"/>
              </a:buClr>
            </a:pPr>
            <a:r>
              <a:rPr lang="en" sz="1600" dirty="0"/>
              <a:t>If we shift, multiplication will have higher precedence (desired).</a:t>
            </a:r>
            <a:endParaRPr sz="1600" dirty="0"/>
          </a:p>
          <a:p>
            <a:pPr lvl="1">
              <a:spcBef>
                <a:spcPts val="0"/>
              </a:spcBef>
              <a:buClr>
                <a:srgbClr val="000000"/>
              </a:buClr>
            </a:pPr>
            <a:r>
              <a:rPr lang="en" sz="1600" dirty="0"/>
              <a:t>If we reduce, addition will have higher precedence (undesired).</a:t>
            </a:r>
          </a:p>
          <a:p>
            <a:pPr marL="795847" lvl="1" indent="0">
              <a:spcBef>
                <a:spcPts val="0"/>
              </a:spcBef>
              <a:buClr>
                <a:srgbClr val="000000"/>
              </a:buClr>
              <a:buNone/>
            </a:pPr>
            <a:endParaRPr sz="1600" dirty="0"/>
          </a:p>
          <a:p>
            <a:pPr>
              <a:spcBef>
                <a:spcPts val="0"/>
              </a:spcBef>
              <a:buClr>
                <a:srgbClr val="000000"/>
              </a:buClr>
            </a:pPr>
            <a:r>
              <a:rPr lang="en" sz="1800" dirty="0"/>
              <a:t>There is also a </a:t>
            </a:r>
            <a:r>
              <a:rPr lang="en" sz="1800" i="1" dirty="0"/>
              <a:t>reduce-reduce</a:t>
            </a:r>
            <a:r>
              <a:rPr lang="en" sz="1800" dirty="0"/>
              <a:t> conflict (the above parse does not have one); consider the following:</a:t>
            </a:r>
            <a:endParaRPr sz="1800" dirty="0"/>
          </a:p>
          <a:p>
            <a:pPr indent="0">
              <a:spcBef>
                <a:spcPts val="0"/>
              </a:spcBef>
              <a:buNone/>
            </a:pPr>
            <a:endParaRPr lang="en" sz="1800" dirty="0">
              <a:latin typeface="+mn-lt"/>
              <a:ea typeface="Courier New"/>
              <a:cs typeface="Courier New"/>
              <a:sym typeface="Courier New"/>
            </a:endParaRPr>
          </a:p>
          <a:p>
            <a:pPr indent="0">
              <a:spcBef>
                <a:spcPts val="0"/>
              </a:spcBef>
              <a:buNone/>
            </a:pPr>
            <a:endParaRPr lang="en" sz="1800" dirty="0">
              <a:latin typeface="+mn-lt"/>
              <a:ea typeface="Courier New"/>
              <a:cs typeface="Courier New"/>
              <a:sym typeface="Courier New"/>
            </a:endParaRPr>
          </a:p>
          <a:p>
            <a:pPr indent="0">
              <a:spcBef>
                <a:spcPts val="0"/>
              </a:spcBef>
              <a:buNone/>
            </a:pPr>
            <a:endParaRPr lang="en" sz="1800" dirty="0">
              <a:latin typeface="+mn-lt"/>
              <a:ea typeface="Courier New"/>
              <a:cs typeface="Courier New"/>
              <a:sym typeface="Courier New"/>
            </a:endParaRPr>
          </a:p>
          <a:p>
            <a:pPr indent="0">
              <a:spcBef>
                <a:spcPts val="0"/>
              </a:spcBef>
              <a:buNone/>
            </a:pPr>
            <a:endParaRPr sz="1600" dirty="0"/>
          </a:p>
          <a:p>
            <a:pPr indent="0">
              <a:spcBef>
                <a:spcPts val="0"/>
              </a:spcBef>
              <a:buNone/>
            </a:pPr>
            <a:r>
              <a:rPr lang="en" sz="1800" dirty="0"/>
              <a:t>		Let's parse</a:t>
            </a:r>
            <a:r>
              <a:rPr lang="en" sz="1800" dirty="0">
                <a:latin typeface="Courier New"/>
                <a:ea typeface="Courier New"/>
                <a:cs typeface="Courier New"/>
                <a:sym typeface="Courier New"/>
              </a:rPr>
              <a:t> </a:t>
            </a:r>
            <a:r>
              <a:rPr lang="en" sz="1800" dirty="0">
                <a:latin typeface="+mn-lt"/>
                <a:ea typeface="Courier New"/>
                <a:cs typeface="Courier New"/>
                <a:sym typeface="Courier New"/>
              </a:rPr>
              <a:t>x</a:t>
            </a:r>
            <a:endParaRPr lang="en" sz="1800" dirty="0">
              <a:latin typeface="Courier New"/>
              <a:ea typeface="Courier New"/>
              <a:cs typeface="Courier New"/>
              <a:sym typeface="Courier New"/>
            </a:endParaRPr>
          </a:p>
          <a:p>
            <a:pPr indent="0">
              <a:spcBef>
                <a:spcPts val="0"/>
              </a:spcBef>
              <a:buNone/>
            </a:pPr>
            <a:endParaRPr lang="en" sz="1800" dirty="0">
              <a:latin typeface="Courier New"/>
              <a:ea typeface="Courier New"/>
              <a:cs typeface="Courier New"/>
              <a:sym typeface="Courier New"/>
            </a:endParaRPr>
          </a:p>
          <a:p>
            <a:pPr indent="0">
              <a:spcBef>
                <a:spcPts val="0"/>
              </a:spcBef>
              <a:buNone/>
            </a:pPr>
            <a:r>
              <a:rPr lang="en" sz="1800" dirty="0">
                <a:latin typeface="Courier New"/>
                <a:ea typeface="Courier New"/>
                <a:cs typeface="Courier New"/>
                <a:sym typeface="Courier New"/>
              </a:rPr>
              <a:t>		</a:t>
            </a:r>
            <a:endParaRPr sz="1800" dirty="0"/>
          </a:p>
          <a:p>
            <a:pPr marL="0" indent="0">
              <a:spcBef>
                <a:spcPts val="0"/>
              </a:spcBef>
              <a:buNone/>
            </a:pPr>
            <a:endParaRPr sz="1800" dirty="0">
              <a:solidFill>
                <a:srgbClr val="000000"/>
              </a:solidFill>
            </a:endParaRPr>
          </a:p>
          <a:p>
            <a:pPr marL="0" indent="0">
              <a:spcBef>
                <a:spcPts val="0"/>
              </a:spcBef>
              <a:buNone/>
            </a:pPr>
            <a:endParaRPr sz="1800" dirty="0">
              <a:solidFill>
                <a:srgbClr val="000000"/>
              </a:solidFill>
            </a:endParaRPr>
          </a:p>
        </p:txBody>
      </p:sp>
      <p:pic>
        <p:nvPicPr>
          <p:cNvPr id="9218" name="Picture 2" descr="The lines are as follows. Line 1: Left parenthesis, r subscript 1, right parenthesis, left angle bracket, e x p r, right angle bracket, colon, colon equals left angle bracket, term, right angle bracket. Line 2: Left parenthesis, r subscript 2, right parenthesis, left angle bracket, e x p r, right angle bracket, colon, colon equals left angle bracket, i d, right angle bracket. Line 3: Left parenthesis, r subscript 3, right parenthesis, left angle bracket, term, right angle bracket, colon, colon equals left angle bracket, i d, right angle bracket. Line 4: Left parenthesis, r subscript 4, right parenthesis, left angle bracket, i d, right angle bracket, colon, colon equals x vertical bar y vertical bar z." title="Four lines of gramm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306" y="3816288"/>
            <a:ext cx="2418757" cy="82102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The lines are as follows. Line 1: Period x, left parenthesis, shift, right parenthesis. Line 2: x period, left parenthesis, reduce r subscript 4, right parenthesis. Line 3: Left angle bracket, i d, right angle bracket, period, left parenthesis, reduce r subscript 2 or r subscript 3 here, question mark, right parenthesis." title="Three lines of a bottom-up parse of the expression x.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4306" y="5183188"/>
            <a:ext cx="2610254" cy="662441"/>
          </a:xfrm>
          <a:prstGeom prst="rect">
            <a:avLst/>
          </a:prstGeom>
          <a:noFill/>
          <a:extLst>
            <a:ext uri="{909E8E84-426E-40DD-AFC4-6F175D3DCCD1}">
              <a14:hiddenFill xmlns:a14="http://schemas.microsoft.com/office/drawing/2010/main">
                <a:solidFill>
                  <a:srgbClr val="FFFFFF"/>
                </a:solidFill>
              </a14:hiddenFill>
            </a:ext>
          </a:extLst>
        </p:spPr>
      </p:pic>
      <p:sp>
        <p:nvSpPr>
          <p:cNvPr id="247" name="Google Shape;247;p39"/>
          <p:cNvSpPr txBox="1"/>
          <p:nvPr/>
        </p:nvSpPr>
        <p:spPr>
          <a:xfrm>
            <a:off x="7149736" y="3515846"/>
            <a:ext cx="5266000" cy="523180"/>
          </a:xfrm>
          <a:prstGeom prst="rect">
            <a:avLst/>
          </a:prstGeom>
          <a:noFill/>
          <a:ln>
            <a:noFill/>
          </a:ln>
        </p:spPr>
        <p:txBody>
          <a:bodyPr spcFirstLastPara="1" wrap="square" lIns="121900" tIns="121900" rIns="121900" bIns="121900" anchor="t" anchorCtr="0">
            <a:spAutoFit/>
          </a:bodyPr>
          <a:lstStyle/>
          <a:p>
            <a:r>
              <a:rPr lang="en" dirty="0">
                <a:latin typeface="Arial" panose="020B0604020202020204" pitchFamily="34" charset="0"/>
                <a:cs typeface="Arial" panose="020B0604020202020204" pitchFamily="34" charset="0"/>
              </a:rPr>
              <a:t>Parse Trees for the Expression </a:t>
            </a:r>
            <a:r>
              <a:rPr lang="en" dirty="0">
                <a:latin typeface="Arial" panose="020B0604020202020204" pitchFamily="34" charset="0"/>
                <a:ea typeface="Courier New"/>
                <a:cs typeface="Arial" panose="020B0604020202020204" pitchFamily="34" charset="0"/>
                <a:sym typeface="Courier New"/>
              </a:rPr>
              <a:t>x</a:t>
            </a:r>
            <a:r>
              <a:rPr lang="en"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p:txBody>
      </p:sp>
      <p:pic>
        <p:nvPicPr>
          <p:cNvPr id="1026" name="Picture 2" descr="In the first parse tree, the root node, left angle bracket, e x p r, right angle bracket, leads to the branch node, left angle bracket, i d, right angle bracket, which in turn leads to the leaf node x. In the second parse tree, the root node, left angle bracket, e x p r, right angle bracket, leads to the branch node, left angle bracket, term, right angle bracket, which leads to another branch node, left angle bracket, i d, right angle bracket, which in turn leads to the leaf node x." title="An illustration of two parse trees for the expression 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9717" y="4125057"/>
            <a:ext cx="1663019" cy="2343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Title 1">
            <a:extLst>
              <a:ext uri="{FF2B5EF4-FFF2-40B4-BE49-F238E27FC236}">
                <a16:creationId xmlns:a16="http://schemas.microsoft.com/office/drawing/2014/main" id="{D233C998-D97C-9147-ACB2-511F7AD597BC}"/>
              </a:ext>
            </a:extLst>
          </p:cNvPr>
          <p:cNvSpPr>
            <a:spLocks noGrp="1"/>
          </p:cNvSpPr>
          <p:nvPr>
            <p:ph type="title"/>
          </p:nvPr>
        </p:nvSpPr>
        <p:spPr/>
        <p:txBody>
          <a:bodyPr/>
          <a:lstStyle/>
          <a:p>
            <a:r>
              <a:rPr lang="en-US" dirty="0"/>
              <a:t>2.8.2 Parse Trees</a:t>
            </a:r>
          </a:p>
        </p:txBody>
      </p:sp>
      <p:sp>
        <p:nvSpPr>
          <p:cNvPr id="278" name="Google Shape;278;p43"/>
          <p:cNvSpPr txBox="1">
            <a:spLocks noGrp="1"/>
          </p:cNvSpPr>
          <p:nvPr>
            <p:ph idx="1"/>
          </p:nvPr>
        </p:nvSpPr>
        <p:spPr>
          <a:prstGeom prst="rect">
            <a:avLst/>
          </a:prstGeom>
        </p:spPr>
        <p:txBody>
          <a:bodyPr spcFirstLastPara="1" vert="horz" wrap="square" lIns="121900" tIns="121900" rIns="121900" bIns="121900" rtlCol="0" anchor="t" anchorCtr="0">
            <a:noAutofit/>
          </a:bodyPr>
          <a:lstStyle/>
          <a:p>
            <a:r>
              <a:rPr lang="en-US" dirty="0">
                <a:solidFill>
                  <a:schemeClr val="tx1"/>
                </a:solidFill>
              </a:rPr>
              <a:t>The underlying source of </a:t>
            </a:r>
            <a:r>
              <a:rPr lang="en-US" i="1" dirty="0">
                <a:solidFill>
                  <a:schemeClr val="tx1"/>
                </a:solidFill>
              </a:rPr>
              <a:t>shift-reduce</a:t>
            </a:r>
            <a:r>
              <a:rPr lang="en-US" dirty="0">
                <a:solidFill>
                  <a:schemeClr val="tx1"/>
                </a:solidFill>
              </a:rPr>
              <a:t> and </a:t>
            </a:r>
            <a:r>
              <a:rPr lang="en-US" i="1" dirty="0">
                <a:solidFill>
                  <a:schemeClr val="tx1"/>
                </a:solidFill>
              </a:rPr>
              <a:t>reduce-reduce</a:t>
            </a:r>
            <a:r>
              <a:rPr lang="en-US" dirty="0">
                <a:solidFill>
                  <a:schemeClr val="tx1"/>
                </a:solidFill>
              </a:rPr>
              <a:t> conflicts is an </a:t>
            </a:r>
            <a:r>
              <a:rPr lang="en-US" i="1" dirty="0">
                <a:solidFill>
                  <a:schemeClr val="tx1"/>
                </a:solidFill>
              </a:rPr>
              <a:t>ambiguous grammar</a:t>
            </a:r>
            <a:r>
              <a:rPr lang="en-US" dirty="0">
                <a:solidFill>
                  <a:schemeClr val="tx1"/>
                </a:solidFill>
              </a:rPr>
              <a:t>.</a:t>
            </a:r>
          </a:p>
          <a:p>
            <a:r>
              <a:rPr lang="en-US" dirty="0">
                <a:solidFill>
                  <a:schemeClr val="tx1"/>
                </a:solidFill>
              </a:rPr>
              <a:t>A grammar is </a:t>
            </a:r>
            <a:r>
              <a:rPr lang="en-US" i="1" dirty="0">
                <a:solidFill>
                  <a:schemeClr val="tx1"/>
                </a:solidFill>
              </a:rPr>
              <a:t>ambiguous</a:t>
            </a:r>
            <a:r>
              <a:rPr lang="en-US" dirty="0">
                <a:solidFill>
                  <a:schemeClr val="tx1"/>
                </a:solidFill>
              </a:rPr>
              <a:t> if there exists a sentence that can be parsed in more than one way.</a:t>
            </a:r>
          </a:p>
          <a:p>
            <a:r>
              <a:rPr lang="en-US" dirty="0">
                <a:solidFill>
                  <a:schemeClr val="tx1"/>
                </a:solidFill>
              </a:rPr>
              <a:t>A parse of a sentence can be graphically represented using a parse tree.</a:t>
            </a:r>
          </a:p>
          <a:p>
            <a:r>
              <a:rPr lang="en-US" dirty="0">
                <a:solidFill>
                  <a:schemeClr val="tx1"/>
                </a:solidFill>
              </a:rPr>
              <a:t>A </a:t>
            </a:r>
            <a:r>
              <a:rPr lang="en-US" i="1" dirty="0">
                <a:solidFill>
                  <a:schemeClr val="tx1"/>
                </a:solidFill>
              </a:rPr>
              <a:t>parse tree </a:t>
            </a:r>
            <a:r>
              <a:rPr lang="en-US" dirty="0">
                <a:solidFill>
                  <a:schemeClr val="tx1"/>
                </a:solidFill>
              </a:rPr>
              <a:t>is a tree whose root is the start symbol of the grammar, non-leaf vertices are non-terminals, and leaves are terminals.</a:t>
            </a:r>
          </a:p>
          <a:p>
            <a:r>
              <a:rPr lang="en-US" dirty="0">
                <a:solidFill>
                  <a:schemeClr val="tx1"/>
                </a:solidFill>
              </a:rPr>
              <a:t>A parse tree is fully expanded.</a:t>
            </a:r>
            <a:endParaRPr dirty="0">
              <a:solidFill>
                <a:srgbClr val="000000"/>
              </a:solidFill>
            </a:endParaRPr>
          </a:p>
        </p:txBody>
      </p:sp>
    </p:spTree>
    <p:extLst>
      <p:ext uri="{BB962C8B-B14F-4D97-AF65-F5344CB8AC3E}">
        <p14:creationId xmlns:p14="http://schemas.microsoft.com/office/powerpoint/2010/main" val="359862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itle 1">
            <a:extLst>
              <a:ext uri="{FF2B5EF4-FFF2-40B4-BE49-F238E27FC236}">
                <a16:creationId xmlns:a16="http://schemas.microsoft.com/office/drawing/2014/main" id="{87D38DBA-292C-024D-8625-5DBCBDF5ADC1}"/>
              </a:ext>
            </a:extLst>
          </p:cNvPr>
          <p:cNvSpPr>
            <a:spLocks noGrp="1"/>
          </p:cNvSpPr>
          <p:nvPr>
            <p:ph type="title"/>
          </p:nvPr>
        </p:nvSpPr>
        <p:spPr/>
        <p:txBody>
          <a:bodyPr/>
          <a:lstStyle/>
          <a:p>
            <a:r>
              <a:rPr lang="en-US" dirty="0"/>
              <a:t>Figure 2.3 Parse Trees for </a:t>
            </a:r>
            <a:r>
              <a:rPr lang="en-US" dirty="0">
                <a:ea typeface="Courier New"/>
                <a:cs typeface="Courier New"/>
                <a:sym typeface="Courier New"/>
              </a:rPr>
              <a:t>x + y * z</a:t>
            </a:r>
            <a:endParaRPr lang="en-US" dirty="0"/>
          </a:p>
        </p:txBody>
      </p:sp>
      <p:pic>
        <p:nvPicPr>
          <p:cNvPr id="9218" name="Picture 2" descr="In the first parse tree, the root node, left angle bracket, e x p r, right angle bracket, leads to three branch nodes: left angle bracket, e x p r, right angle bracket, plus, and left angle bracket, e x p r, right angle bracket. The first branch node, left angle bracket, e x p r, right angle bracket, leads to another branch node, left angle bracket, i d, right angle bracket, which in turn leads to the leaf node x. The second branch node, left angle bracket, e x p r, right angle bracket, leads to three more branch nodes: left angle bracket, e x p r, right angle bracket, asterisk, and left angle bracket, e x p r, right angle bracket. Each branch node, left angle bracket, e x p r, right angle bracket, leads to another branch node, left angle bracket, i d, right angle bracket. One of the branch nodes leads to the leaf node y, and the other leads to the leaf node z. In the second parse tree, the root node, left angle bracket, e x p r, right angle bracket, leads to three branch nodes: left angle bracket, e x p r, right angle bracket, asterisk, and left angle bracket, e x p r, right angle bracket. The first branch node, left angle bracket, e x p r, right angle bracket, leads to three more branch nodes: left angle bracket, e x p r, right angle bracket, plus, and left angle bracket, e x p r, right angle bracket. Each branch node, left angle bracket, e x p r, right angle bracket, leads to another branch node, left angle bracket, i d, right angle bracket. One of the branch nodes leads to the leaf node x, and the other leads to the leaf node y. The second branch node, left angle bracket, e x p r, right angle bracket, leads to another branch node, left angle bracket, i d, right angle bracket, which in turn leads to the leaf node z.&#10;" title="An illustration of two parse trees for the expression x plus y star 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160" y="1656742"/>
            <a:ext cx="9429194" cy="401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0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Title 1">
            <a:extLst>
              <a:ext uri="{FF2B5EF4-FFF2-40B4-BE49-F238E27FC236}">
                <a16:creationId xmlns:a16="http://schemas.microsoft.com/office/drawing/2014/main" id="{A4196497-2C86-1B4D-A279-D2D261A13605}"/>
              </a:ext>
            </a:extLst>
          </p:cNvPr>
          <p:cNvSpPr>
            <a:spLocks noGrp="1"/>
          </p:cNvSpPr>
          <p:nvPr>
            <p:ph type="title"/>
          </p:nvPr>
        </p:nvSpPr>
        <p:spPr/>
        <p:txBody>
          <a:bodyPr/>
          <a:lstStyle/>
          <a:p>
            <a:r>
              <a:rPr lang="en-US" dirty="0"/>
              <a:t>Figure 2.4 Parse Trees for </a:t>
            </a:r>
            <a:r>
              <a:rPr lang="en-US" dirty="0">
                <a:ea typeface="Courier New"/>
                <a:cs typeface="Courier New"/>
                <a:sym typeface="Courier New"/>
              </a:rPr>
              <a:t>x</a:t>
            </a:r>
            <a:endParaRPr lang="en-US" dirty="0"/>
          </a:p>
        </p:txBody>
      </p:sp>
      <p:pic>
        <p:nvPicPr>
          <p:cNvPr id="10242" name="Picture 2" descr="In the first parse tree, the root node, left angle bracket, e x p r, right angle bracket, leads to the branch node, left angle bracket, i d, right angle bracket, which in turn leads to the leaf node x. In the second parse tree, the root node, left angle bracket, e x p r, right angle bracket, leads to the branch node, left angle bracket, term, right angle bracket, which leads to another branch node, left angle bracket, i d, right angle bracket, which in turn leads to the leaf node x.&#10;" title="An illustration of two parse trees for the expression 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564" y="1661561"/>
            <a:ext cx="3196265" cy="450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11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Title 1">
            <a:extLst>
              <a:ext uri="{FF2B5EF4-FFF2-40B4-BE49-F238E27FC236}">
                <a16:creationId xmlns:a16="http://schemas.microsoft.com/office/drawing/2014/main" id="{E9524604-3827-1C45-B9E2-C37A6ABED504}"/>
              </a:ext>
            </a:extLst>
          </p:cNvPr>
          <p:cNvSpPr>
            <a:spLocks noGrp="1"/>
          </p:cNvSpPr>
          <p:nvPr>
            <p:ph type="title"/>
          </p:nvPr>
        </p:nvSpPr>
        <p:spPr/>
        <p:txBody>
          <a:bodyPr/>
          <a:lstStyle/>
          <a:p>
            <a:r>
              <a:rPr lang="en-US" dirty="0"/>
              <a:t>Figure 2.5 Parse Tree for the Expression 132</a:t>
            </a:r>
          </a:p>
        </p:txBody>
      </p:sp>
      <p:pic>
        <p:nvPicPr>
          <p:cNvPr id="11266" name="Picture 2" descr="The root node, left angle bracket, e x p r, right angle bracket, leads to the branch node, left angle bracket, number, right angle bracket, which in turn leads to two branch nodes: left angle bracket, number, right angle bracket, and left angle bracket, digit, right angle bracket. The branch node, left angle bracket, digit, right angle bracket, leads to the leaf node 2. The branch node, left angle bracket, number, right angle bracket, leads to two more branch nodes: left angle bracket, number, right angle bracket, and left angle bracket, digit, right angle bracket. The branch node, left angle bracket, number, right angle bracket, leads to another branch node, left angle bracket, digit, right angle bracket, which in turn leads to the leaf node 1. The other branch node, left angle bracket, digit, right angle bracket, leads to the leaf node 3.&#10;" title="An illustration of a parse tree for the expression 1 3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52" y="1470896"/>
            <a:ext cx="3948420" cy="4662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 name="Title 1">
            <a:extLst>
              <a:ext uri="{FF2B5EF4-FFF2-40B4-BE49-F238E27FC236}">
                <a16:creationId xmlns:a16="http://schemas.microsoft.com/office/drawing/2014/main" id="{11E587CE-B5AB-5A42-A73C-060B2BA81387}"/>
              </a:ext>
            </a:extLst>
          </p:cNvPr>
          <p:cNvSpPr>
            <a:spLocks noGrp="1"/>
          </p:cNvSpPr>
          <p:nvPr>
            <p:ph type="title"/>
          </p:nvPr>
        </p:nvSpPr>
        <p:spPr/>
        <p:txBody>
          <a:bodyPr/>
          <a:lstStyle/>
          <a:p>
            <a:r>
              <a:rPr lang="en-US" sz="2400" dirty="0"/>
              <a:t>Table 2.7 The Dual Use of Grammars: For Generation (Constructing a Derivation) and Recognition (Constructing a Parse Tree)</a:t>
            </a:r>
          </a:p>
        </p:txBody>
      </p:sp>
      <p:pic>
        <p:nvPicPr>
          <p:cNvPr id="12290" name="Picture 2" descr="The data from the table are as follows. A derivation generates a sentence in a formal language. A parse tree recognizes a sentence in a formal language. Both prove a sentence is in a formal language.&#10;" title="A table of dual-use of grammar for gen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616" y="1515784"/>
            <a:ext cx="10228573" cy="1588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36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 name="Title 1">
            <a:extLst>
              <a:ext uri="{FF2B5EF4-FFF2-40B4-BE49-F238E27FC236}">
                <a16:creationId xmlns:a16="http://schemas.microsoft.com/office/drawing/2014/main" id="{B07E146D-0535-5641-8498-EF71A0BCFDF2}"/>
              </a:ext>
            </a:extLst>
          </p:cNvPr>
          <p:cNvSpPr>
            <a:spLocks noGrp="1"/>
          </p:cNvSpPr>
          <p:nvPr>
            <p:ph type="title"/>
          </p:nvPr>
        </p:nvSpPr>
        <p:spPr/>
        <p:txBody>
          <a:bodyPr/>
          <a:lstStyle/>
          <a:p>
            <a:r>
              <a:rPr lang="en-US" dirty="0"/>
              <a:t>Table 2.8 Effect of Ambiguity on Semantics</a:t>
            </a:r>
          </a:p>
        </p:txBody>
      </p:sp>
      <p:sp>
        <p:nvSpPr>
          <p:cNvPr id="270" name="Google Shape;270;p42"/>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Clr>
                <a:srgbClr val="000000"/>
              </a:buClr>
              <a:buNone/>
            </a:pPr>
            <a:r>
              <a:rPr lang="en" dirty="0"/>
              <a:t>If a sentence from a language has more than one parse tree, then the grammar for the language is </a:t>
            </a:r>
            <a:r>
              <a:rPr lang="en" i="1" dirty="0"/>
              <a:t>ambiguous.</a:t>
            </a:r>
            <a:endParaRPr i="1" dirty="0"/>
          </a:p>
          <a:p>
            <a:pPr>
              <a:buClr>
                <a:schemeClr val="dk1"/>
              </a:buClr>
            </a:pPr>
            <a:r>
              <a:rPr lang="en" dirty="0"/>
              <a:t>Last three rows of Table 2.8 (shown here) make the grammar ambiguous.</a:t>
            </a:r>
            <a:endParaRPr dirty="0"/>
          </a:p>
        </p:txBody>
      </p:sp>
      <p:pic>
        <p:nvPicPr>
          <p:cNvPr id="13314" name="Picture 2" descr="The table shows four columns: Sentence, derivation, parse trees, and semantics. The row entries are as follows. Row 1: 1 3 2, multiple, one, one: 1 3 2. Row 2: 1 plus 3 plus 2, multiple, multiple, one: 6. Row 3: 1 plus 3 asterisk 2, multiple, multiple, multiple: 7 or 8. Row 4: 6 minus 3 minus 2, multiple, multiple, multiple: 1 or 5.&#10;" title="A table of derivation, parse trees, and semantics for a sent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517" y="3198337"/>
            <a:ext cx="9908959" cy="266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Title 1">
            <a:extLst>
              <a:ext uri="{FF2B5EF4-FFF2-40B4-BE49-F238E27FC236}">
                <a16:creationId xmlns:a16="http://schemas.microsoft.com/office/drawing/2014/main" id="{7E59D01E-16E0-0746-9A35-C4949B7F185F}"/>
              </a:ext>
            </a:extLst>
          </p:cNvPr>
          <p:cNvSpPr>
            <a:spLocks noGrp="1"/>
          </p:cNvSpPr>
          <p:nvPr>
            <p:ph type="title"/>
          </p:nvPr>
        </p:nvSpPr>
        <p:spPr/>
        <p:txBody>
          <a:bodyPr/>
          <a:lstStyle/>
          <a:p>
            <a:r>
              <a:rPr lang="en-US" dirty="0"/>
              <a:t>Figure 2.6 Parse Trees for the Expression 1 + 3 + 2</a:t>
            </a:r>
          </a:p>
        </p:txBody>
      </p:sp>
      <p:pic>
        <p:nvPicPr>
          <p:cNvPr id="14338" name="Picture 2" descr="In the first parse tree, the root node, left angle bracket, e x p r, right angle bracket, leads to three branch nodes: left angle bracket, e x p r, right angle bracket, plus, and left angle bracket, e x p r, right angle bracket. The first branch node, left angle bracket, e x p r, right angle bracket, leads to three more branch nodes: left angle bracket, e x p r, right angle bracket, plus, and left angle bracket, e x p r, right angle bracket. Each branch node, left angle bracket, e x p r, right angle bracket, leads to another branch node, left angle bracket, number, right angle bracket, which in turn lead to yet another branch node, left angle bracket, digit, right angle bracket. One of the branch nodes leads to the leaf node 1, and the other leads to the leaf node 3. The second branch node, left angle bracket, e x p r, right angle bracket, leads to another branch node, left angle bracket, number, right angle bracket, which in turn leads to yet another branch node, left angle bracket, digit, right angle bracket. This node leads to the leaf node 2. In the second parse tree, the root node, left angle bracket, e x p r, right angle bracket, leads to three branch nodes: left angle bracket, e x p r, right angle bracket, plus, and left angle bracket, e x p r, right angle bracket. The first branch node, left angle bracket, e x p r, right angle bracket, leads to another branch node, left angle bracket, number, right angle bracket, which in turn leads to yet another branch node, left angle bracket, digit, right angle bracket. This node leads to the leaf node 1. The second branch node, left angle bracket, e x p r, right angle bracket, leads to three more branch nodes: left angle bracket, e x p r, right angle bracket, plus, and left angle bracket, e x p r, right angle bracket. Each branch node, left angle bracket, e x p r, right angle bracket, leads to another branch node, left angle bracket, number, right angle bracket, which in turn lead to yet another branch node, left angle bracket, digit, right angle bracket. One of the branch nodes leads to the leaf node 3, and the other leads to the leaf node 2.&#10;" title="Two parse trees for the expression 1 plus 3 plus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53" y="1540990"/>
            <a:ext cx="10057640" cy="459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26A6-9416-6C4A-9B53-FF6F137C40D9}"/>
              </a:ext>
            </a:extLst>
          </p:cNvPr>
          <p:cNvSpPr>
            <a:spLocks noGrp="1"/>
          </p:cNvSpPr>
          <p:nvPr>
            <p:ph type="title"/>
          </p:nvPr>
        </p:nvSpPr>
        <p:spPr/>
        <p:txBody>
          <a:bodyPr/>
          <a:lstStyle/>
          <a:p>
            <a:r>
              <a:rPr lang="en-US" dirty="0"/>
              <a:t>2.1 Chapter Objectives</a:t>
            </a:r>
          </a:p>
        </p:txBody>
      </p:sp>
      <p:sp>
        <p:nvSpPr>
          <p:cNvPr id="3" name="Text Placeholder 2">
            <a:extLst>
              <a:ext uri="{FF2B5EF4-FFF2-40B4-BE49-F238E27FC236}">
                <a16:creationId xmlns:a16="http://schemas.microsoft.com/office/drawing/2014/main" id="{8078C5BA-5712-2C4D-B5E0-5A1071F025DC}"/>
              </a:ext>
            </a:extLst>
          </p:cNvPr>
          <p:cNvSpPr>
            <a:spLocks noGrp="1"/>
          </p:cNvSpPr>
          <p:nvPr>
            <p:ph idx="1"/>
          </p:nvPr>
        </p:nvSpPr>
        <p:spPr/>
        <p:txBody>
          <a:bodyPr/>
          <a:lstStyle/>
          <a:p>
            <a:r>
              <a:rPr lang="en-US" dirty="0">
                <a:solidFill>
                  <a:schemeClr val="tx1"/>
                </a:solidFill>
              </a:rPr>
              <a:t>Introduce </a:t>
            </a:r>
            <a:r>
              <a:rPr lang="en-US" i="1" dirty="0">
                <a:solidFill>
                  <a:schemeClr val="tx1"/>
                </a:solidFill>
              </a:rPr>
              <a:t>syntax</a:t>
            </a:r>
            <a:r>
              <a:rPr lang="en-US" dirty="0">
                <a:solidFill>
                  <a:schemeClr val="tx1"/>
                </a:solidFill>
              </a:rPr>
              <a:t> and </a:t>
            </a:r>
            <a:r>
              <a:rPr lang="en-US" i="1" dirty="0">
                <a:solidFill>
                  <a:schemeClr val="tx1"/>
                </a:solidFill>
              </a:rPr>
              <a:t>semantics</a:t>
            </a:r>
            <a:r>
              <a:rPr lang="en-US" dirty="0">
                <a:solidFill>
                  <a:schemeClr val="tx1"/>
                </a:solidFill>
              </a:rPr>
              <a:t>.</a:t>
            </a:r>
          </a:p>
          <a:p>
            <a:r>
              <a:rPr lang="en-US" dirty="0">
                <a:solidFill>
                  <a:schemeClr val="tx1"/>
                </a:solidFill>
              </a:rPr>
              <a:t>Describe formal methods for defining the syntax of a programming language.</a:t>
            </a:r>
          </a:p>
          <a:p>
            <a:r>
              <a:rPr lang="en-US" dirty="0">
                <a:solidFill>
                  <a:schemeClr val="tx1"/>
                </a:solidFill>
              </a:rPr>
              <a:t>Establish an understanding of </a:t>
            </a:r>
            <a:r>
              <a:rPr lang="en-US" i="1" dirty="0">
                <a:solidFill>
                  <a:schemeClr val="tx1"/>
                </a:solidFill>
              </a:rPr>
              <a:t>regular languages</a:t>
            </a:r>
            <a:r>
              <a:rPr lang="en-US" dirty="0">
                <a:solidFill>
                  <a:schemeClr val="tx1"/>
                </a:solidFill>
              </a:rPr>
              <a:t>, </a:t>
            </a:r>
            <a:r>
              <a:rPr lang="en-US" i="1" dirty="0">
                <a:solidFill>
                  <a:schemeClr val="tx1"/>
                </a:solidFill>
              </a:rPr>
              <a:t>expressions</a:t>
            </a:r>
            <a:r>
              <a:rPr lang="en-US" dirty="0">
                <a:solidFill>
                  <a:schemeClr val="tx1"/>
                </a:solidFill>
              </a:rPr>
              <a:t>, and </a:t>
            </a:r>
            <a:r>
              <a:rPr lang="en-US" i="1" dirty="0">
                <a:solidFill>
                  <a:schemeClr val="tx1"/>
                </a:solidFill>
              </a:rPr>
              <a:t>grammars</a:t>
            </a:r>
            <a:r>
              <a:rPr lang="en-US" dirty="0">
                <a:solidFill>
                  <a:schemeClr val="tx1"/>
                </a:solidFill>
              </a:rPr>
              <a:t>.</a:t>
            </a:r>
          </a:p>
          <a:p>
            <a:r>
              <a:rPr lang="en-US" dirty="0">
                <a:solidFill>
                  <a:schemeClr val="tx1"/>
                </a:solidFill>
              </a:rPr>
              <a:t>Discuss the use of </a:t>
            </a:r>
            <a:r>
              <a:rPr lang="en-US" i="1" dirty="0">
                <a:solidFill>
                  <a:schemeClr val="tx1"/>
                </a:solidFill>
              </a:rPr>
              <a:t>Backus–</a:t>
            </a:r>
            <a:r>
              <a:rPr lang="en-US" i="1" dirty="0" err="1">
                <a:solidFill>
                  <a:schemeClr val="tx1"/>
                </a:solidFill>
              </a:rPr>
              <a:t>Naur</a:t>
            </a:r>
            <a:r>
              <a:rPr lang="en-US" i="1" dirty="0">
                <a:solidFill>
                  <a:schemeClr val="tx1"/>
                </a:solidFill>
              </a:rPr>
              <a:t> Form </a:t>
            </a:r>
            <a:r>
              <a:rPr lang="en-US" dirty="0">
                <a:solidFill>
                  <a:schemeClr val="tx1"/>
                </a:solidFill>
              </a:rPr>
              <a:t>to define grammars.</a:t>
            </a:r>
          </a:p>
          <a:p>
            <a:r>
              <a:rPr lang="en-US" dirty="0">
                <a:solidFill>
                  <a:schemeClr val="tx1"/>
                </a:solidFill>
              </a:rPr>
              <a:t>Establish an understanding of </a:t>
            </a:r>
            <a:r>
              <a:rPr lang="en-US" i="1" dirty="0">
                <a:solidFill>
                  <a:schemeClr val="tx1"/>
                </a:solidFill>
              </a:rPr>
              <a:t>context-free languages </a:t>
            </a:r>
            <a:r>
              <a:rPr lang="en-US" dirty="0">
                <a:solidFill>
                  <a:schemeClr val="tx1"/>
                </a:solidFill>
              </a:rPr>
              <a:t>and </a:t>
            </a:r>
            <a:r>
              <a:rPr lang="en-US" i="1" dirty="0">
                <a:solidFill>
                  <a:schemeClr val="tx1"/>
                </a:solidFill>
              </a:rPr>
              <a:t>grammars</a:t>
            </a:r>
            <a:endParaRPr lang="en-US" dirty="0">
              <a:solidFill>
                <a:schemeClr val="tx1"/>
              </a:solidFill>
            </a:endParaRPr>
          </a:p>
          <a:p>
            <a:r>
              <a:rPr lang="en-US" dirty="0">
                <a:solidFill>
                  <a:schemeClr val="tx1"/>
                </a:solidFill>
              </a:rPr>
              <a:t>Introduce the role of context in programming languages and the challenges in modeling context.</a:t>
            </a:r>
          </a:p>
          <a:p>
            <a:endParaRPr lang="en-US" dirty="0"/>
          </a:p>
        </p:txBody>
      </p:sp>
    </p:spTree>
    <p:extLst>
      <p:ext uri="{BB962C8B-B14F-4D97-AF65-F5344CB8AC3E}">
        <p14:creationId xmlns:p14="http://schemas.microsoft.com/office/powerpoint/2010/main" val="17864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 name="Title 1">
            <a:extLst>
              <a:ext uri="{FF2B5EF4-FFF2-40B4-BE49-F238E27FC236}">
                <a16:creationId xmlns:a16="http://schemas.microsoft.com/office/drawing/2014/main" id="{6811A161-8FEE-E541-893E-8B4098239F54}"/>
              </a:ext>
            </a:extLst>
          </p:cNvPr>
          <p:cNvSpPr>
            <a:spLocks noGrp="1"/>
          </p:cNvSpPr>
          <p:nvPr>
            <p:ph type="title"/>
          </p:nvPr>
        </p:nvSpPr>
        <p:spPr/>
        <p:txBody>
          <a:bodyPr/>
          <a:lstStyle/>
          <a:p>
            <a:r>
              <a:rPr lang="en-US" dirty="0"/>
              <a:t>Figure 2.7 Parse Trees for the Expression 1 + 3 * 2</a:t>
            </a:r>
          </a:p>
        </p:txBody>
      </p:sp>
      <p:sp>
        <p:nvSpPr>
          <p:cNvPr id="4" name="TextBox 3">
            <a:extLst>
              <a:ext uri="{FF2B5EF4-FFF2-40B4-BE49-F238E27FC236}">
                <a16:creationId xmlns:a16="http://schemas.microsoft.com/office/drawing/2014/main" id="{B84926E8-7213-A54D-945C-50EE77A85D92}"/>
              </a:ext>
            </a:extLst>
          </p:cNvPr>
          <p:cNvSpPr txBox="1"/>
          <p:nvPr/>
        </p:nvSpPr>
        <p:spPr>
          <a:xfrm>
            <a:off x="3754877" y="2636195"/>
            <a:ext cx="3463046" cy="584775"/>
          </a:xfrm>
          <a:prstGeom prst="rect">
            <a:avLst/>
          </a:prstGeom>
          <a:noFill/>
        </p:spPr>
        <p:txBody>
          <a:bodyPr wrap="square" rtlCol="0">
            <a:spAutoFit/>
          </a:bodyPr>
          <a:lstStyle/>
          <a:p>
            <a:r>
              <a:rPr lang="en-US" sz="3200" dirty="0">
                <a:solidFill>
                  <a:srgbClr val="FF0000"/>
                </a:solidFill>
              </a:rPr>
              <a:t>&lt;Insert Figure 2.7&gt;</a:t>
            </a:r>
          </a:p>
        </p:txBody>
      </p:sp>
      <p:pic>
        <p:nvPicPr>
          <p:cNvPr id="15362" name="Picture 2" descr="In the first parse tree, the root node, left angle bracket, e x p r, right angle bracket, leads to three branch nodes: left angle bracket, e x p r, right angle bracket, plus, and left angle bracket, e x p r, right angle bracket. The first branch node, left angle bracket, e x p r, right angle bracket, leads to another branch node, left angle bracket, number, right angle bracket, which in turn leads to yet another branch node, left angle bracket, digit, right angle bracket. This node leads to the leaf node 1. The second branch node, left angle bracket, e x p r, right angle bracket, leads to three more branch nodes: left angle bracket, e x p r, right angle bracket, asterisk, and left angle bracket, e x p r, right angle bracket. Each branch node, left angle bracket, e x p r, right angle bracket, leads to another branch node, left angle bracket, number, right angle bracket, which in turn lead to yet another branch node, left angle bracket, digit, right angle bracket. One of the branch nodes leads to the leaf node 3, and the other leads to the leaf node 2. In the second parse tree, the root node, left angle bracket, e x p r, right angle bracket, leads to three branch nodes: left angle bracket, e x p r, right angle bracket, asterisk, and left angle bracket, e x p r, right angle bracket. The first branch node, left angle bracket, e x p r, right angle bracket, leads to three more branch nodes: left angle bracket, e x p r, right angle bracket, plus, and left angle bracket, e x p r, right angle bracket. Each branch node, left angle bracket, e x p r, right angle bracket, leads to another branch node, left angle bracket, number, right angle bracket, which in turn lead to yet another branch node, left angle bracket, digit, right angle bracket. One of the branch nodes leads to the leaf node 1, and the other leads to the leaf node 3. The second branch node, left angle bracket, e x p r, right angle bracket, leads to another branch node, left angle bracket, number, right angle bracket, which in turn leads to yet another branch node, left angle bracket, digit, right angle bracket. This node leads to the leaf node 2.&#10;" title="Two parse trees for the expression 1 plus 3 star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77" y="1495355"/>
            <a:ext cx="10129526" cy="4707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 name="Title 1">
            <a:extLst>
              <a:ext uri="{FF2B5EF4-FFF2-40B4-BE49-F238E27FC236}">
                <a16:creationId xmlns:a16="http://schemas.microsoft.com/office/drawing/2014/main" id="{7ADBF6D1-D01F-5D45-B8F8-2E3F7D760ABF}"/>
              </a:ext>
            </a:extLst>
          </p:cNvPr>
          <p:cNvSpPr>
            <a:spLocks noGrp="1"/>
          </p:cNvSpPr>
          <p:nvPr>
            <p:ph type="title"/>
          </p:nvPr>
        </p:nvSpPr>
        <p:spPr/>
        <p:txBody>
          <a:bodyPr/>
          <a:lstStyle/>
          <a:p>
            <a:r>
              <a:rPr lang="en-US" dirty="0"/>
              <a:t>Figure 2.8 Parse Trees for the Expression 6 - 3 - 2</a:t>
            </a:r>
          </a:p>
        </p:txBody>
      </p:sp>
      <p:pic>
        <p:nvPicPr>
          <p:cNvPr id="16386" name="Picture 2" descr="In the first parse tree, the root node, left angle bracket, e x p r, right angle bracket, leads to three branch nodes: left angle bracket, e x p r, right angle bracket, minus, and left angle bracket, e x p r, right angle bracket. The first branch node, left angle bracket, e x p r, right angle bracket, leads to three more branch nodes: left angle bracket, e x p r, right angle bracket, minus, and left angle bracket, e x p r, right angle bracket. Each branch node, left angle bracket, e x p r, right angle bracket, leads to another branch node, left angle bracket, number, right angle bracket, which in turn lead to yet another branch node, left angle bracket, digit, right angle bracket. One of the branch nodes leads to the leaf node 6, and the other leads to the leaf node 3. The second branch node, left angle bracket, e x p r, right angle bracket, leads to another branch node, left angle bracket, number, right angle bracket, which in turn leads to yet another branch node, left angle bracket, digit, right angle bracket. This node leads to the leaf node 2. In the second parse tree, the root node, left angle bracket, e x p r, right angle bracket, leads to three branch nodes: left angle bracket, e x p r, right angle bracket, minus, and left angle bracket, e x p r, right angle bracket. The first branch node, left angle bracket, e x p r, right angle bracket, leads to another branch node, left angle bracket, number, right angle bracket, which in turn leads to yet another branch node, left angle bracket, digit, right angle bracket. This node leads to the leaf node 6. The second branch node, left angle bracket, e x p r, right angle bracket, leads to three more branch nodes: left angle bracket, e x p r, right angle bracket, minus, and left angle bracket, e x p r, right angle bracket. Each branch node, left angle bracket, e x p r, right angle bracket, leads to another branch node, left angle bracket, number, right angle bracket, which in turn lead to yet another branch node, left angle bracket, digit, right angle bracket. One of the branch nodes leads to the leaf node 3, and the other leads to the leaf node 2.&#10;" title="Two parse trees for the expression 6 minus 3 minus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398" y="1539488"/>
            <a:ext cx="9248385" cy="4305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18BE-2191-6143-ACCF-5E694DED5BCF}"/>
              </a:ext>
            </a:extLst>
          </p:cNvPr>
          <p:cNvSpPr>
            <a:spLocks noGrp="1"/>
          </p:cNvSpPr>
          <p:nvPr>
            <p:ph type="title"/>
          </p:nvPr>
        </p:nvSpPr>
        <p:spPr/>
        <p:txBody>
          <a:bodyPr/>
          <a:lstStyle/>
          <a:p>
            <a:br>
              <a:rPr lang="en-US" dirty="0"/>
            </a:br>
            <a:r>
              <a:rPr lang="en-US" dirty="0"/>
              <a:t>Table 2.9 Syntactic Ambiguity Vis-à-Vis</a:t>
            </a:r>
            <a:br>
              <a:rPr lang="en-US" dirty="0"/>
            </a:br>
            <a:r>
              <a:rPr lang="en-US" dirty="0"/>
              <a:t>Semantic Ambiguity</a:t>
            </a:r>
            <a:br>
              <a:rPr lang="en-US" dirty="0"/>
            </a:br>
            <a:endParaRPr lang="en-US" dirty="0"/>
          </a:p>
        </p:txBody>
      </p:sp>
      <p:pic>
        <p:nvPicPr>
          <p:cNvPr id="17411" name="Picture 3" descr="The table shows four columns: Concept, syntactic structures, meaning, and example. The row entries are as follows. Row 1. Concept: Syntactic ambiguity. Syntactic Structure: Multiple. Meaning: Multiple. Example: They are moving pictures. Row 2. Concept: Semantic ambiguity. Syntactic Structure: One. Meaning: Multiple. Example: The mouse was right on my computer.&#10;" title="A table of syntactic structures, meaning, and example of different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56" y="1480167"/>
            <a:ext cx="10179886" cy="152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18BE-2191-6143-ACCF-5E694DED5BCF}"/>
              </a:ext>
            </a:extLst>
          </p:cNvPr>
          <p:cNvSpPr>
            <a:spLocks noGrp="1"/>
          </p:cNvSpPr>
          <p:nvPr>
            <p:ph type="title"/>
          </p:nvPr>
        </p:nvSpPr>
        <p:spPr/>
        <p:txBody>
          <a:bodyPr/>
          <a:lstStyle/>
          <a:p>
            <a:r>
              <a:rPr lang="en-US" dirty="0"/>
              <a:t>Table 2.11 Interplay Between and Interdependence of Types of Ambiguity</a:t>
            </a:r>
          </a:p>
        </p:txBody>
      </p:sp>
      <p:sp>
        <p:nvSpPr>
          <p:cNvPr id="4" name="Content Placeholder 3"/>
          <p:cNvSpPr>
            <a:spLocks noGrp="1"/>
          </p:cNvSpPr>
          <p:nvPr>
            <p:ph idx="1"/>
          </p:nvPr>
        </p:nvSpPr>
        <p:spPr/>
        <p:txBody>
          <a:bodyPr/>
          <a:lstStyle/>
          <a:p>
            <a:endParaRPr lang="en-IN"/>
          </a:p>
        </p:txBody>
      </p:sp>
      <p:pic>
        <p:nvPicPr>
          <p:cNvPr id="18434" name="Picture 2" descr="The table shows four columns: Sentence, lexical ambiguity, syntactic ambiguity, and semantic ambiguity. The row entries are as follows. Row 1: flies, yes, yes, yes. Row 2: Time flies like an arrow, yes, yes, yes. Row 3: They are moving pictures, no, no, yes. Row 4: Asterisk, yes, yes, yes. Row 5: 1 plus 3 plus 2, no, yes, no. Row 6: 1 plus 3 asterisk 2, yes, yes, yes. Row 7: Integer minus a, no, no, yes.&#10;" title="A table of lexical, syntactic, and semantic ambiguity of different sent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388" y="1496588"/>
            <a:ext cx="10228082" cy="473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3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2" name="Title 1">
            <a:extLst>
              <a:ext uri="{FF2B5EF4-FFF2-40B4-BE49-F238E27FC236}">
                <a16:creationId xmlns:a16="http://schemas.microsoft.com/office/drawing/2014/main" id="{33AF442E-031D-AF4D-A7C1-D4BA10A0611D}"/>
              </a:ext>
            </a:extLst>
          </p:cNvPr>
          <p:cNvSpPr>
            <a:spLocks noGrp="1"/>
          </p:cNvSpPr>
          <p:nvPr>
            <p:ph type="title"/>
          </p:nvPr>
        </p:nvSpPr>
        <p:spPr/>
        <p:txBody>
          <a:bodyPr/>
          <a:lstStyle/>
          <a:p>
            <a:r>
              <a:rPr lang="en" dirty="0"/>
              <a:t>How to Prove a Grammar Is Ambiguous</a:t>
            </a:r>
            <a:endParaRPr lang="en-US" dirty="0"/>
          </a:p>
        </p:txBody>
      </p:sp>
      <p:sp>
        <p:nvSpPr>
          <p:cNvPr id="7" name="Content Placeholder 6">
            <a:extLst>
              <a:ext uri="{FF2B5EF4-FFF2-40B4-BE49-F238E27FC236}">
                <a16:creationId xmlns:a16="http://schemas.microsoft.com/office/drawing/2014/main" id="{B2193A0A-4941-AB46-9954-FD6DB246E0F1}"/>
              </a:ext>
            </a:extLst>
          </p:cNvPr>
          <p:cNvSpPr>
            <a:spLocks noGrp="1"/>
          </p:cNvSpPr>
          <p:nvPr>
            <p:ph idx="1"/>
          </p:nvPr>
        </p:nvSpPr>
        <p:spPr/>
        <p:txBody>
          <a:bodyPr/>
          <a:lstStyle/>
          <a:p>
            <a:pPr marL="457200" indent="-457200">
              <a:buFont typeface="+mj-lt"/>
              <a:buAutoNum type="arabicPeriod"/>
            </a:pPr>
            <a:r>
              <a:rPr lang="en-US" dirty="0"/>
              <a:t>Generate an expression from the grammar and show the expression.</a:t>
            </a:r>
          </a:p>
          <a:p>
            <a:pPr marL="457200" indent="-457200">
              <a:buFont typeface="+mj-lt"/>
              <a:buAutoNum type="arabicPeriod"/>
            </a:pPr>
            <a:r>
              <a:rPr lang="en-US" dirty="0"/>
              <a:t>Give two parse trees "using the grammar" for that expression.</a:t>
            </a:r>
          </a:p>
          <a:p>
            <a:endParaRPr lang="en-US" dirty="0"/>
          </a:p>
          <a:p>
            <a:pPr marL="0" indent="0">
              <a:spcBef>
                <a:spcPts val="600"/>
              </a:spcBef>
              <a:buNone/>
            </a:pPr>
            <a:r>
              <a:rPr lang="en-US" dirty="0"/>
              <a:t>Notes:</a:t>
            </a:r>
          </a:p>
          <a:p>
            <a:r>
              <a:rPr lang="en-US" dirty="0"/>
              <a:t>The expression must come from the grammar.</a:t>
            </a:r>
          </a:p>
          <a:p>
            <a:r>
              <a:rPr lang="en-US" dirty="0"/>
              <a:t>A parse tree is fully expanded; it has no leaves that are non-terminals; they are all terminals.</a:t>
            </a:r>
          </a:p>
          <a:p>
            <a:r>
              <a:rPr lang="en-US" dirty="0"/>
              <a:t>Collected leaves in each parse tree must constitute the expression.</a:t>
            </a:r>
          </a:p>
          <a:p>
            <a:r>
              <a:rPr lang="en-US" dirty="0"/>
              <a:t>You cannot change the grammar while building the parse trees.</a:t>
            </a:r>
          </a:p>
          <a:p>
            <a:r>
              <a:rPr lang="en-US" dirty="0"/>
              <a:t>You cannot change the expression while building the parse trees.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AA1F-280A-0B4E-A171-279F27F56C0A}"/>
              </a:ext>
            </a:extLst>
          </p:cNvPr>
          <p:cNvSpPr>
            <a:spLocks noGrp="1"/>
          </p:cNvSpPr>
          <p:nvPr>
            <p:ph type="title"/>
          </p:nvPr>
        </p:nvSpPr>
        <p:spPr/>
        <p:txBody>
          <a:bodyPr/>
          <a:lstStyle/>
          <a:p>
            <a:r>
              <a:rPr lang="en-US" dirty="0"/>
              <a:t>2.9 Grammar Disambiguation</a:t>
            </a:r>
          </a:p>
        </p:txBody>
      </p:sp>
      <p:sp>
        <p:nvSpPr>
          <p:cNvPr id="3" name="Text Placeholder 2">
            <a:extLst>
              <a:ext uri="{FF2B5EF4-FFF2-40B4-BE49-F238E27FC236}">
                <a16:creationId xmlns:a16="http://schemas.microsoft.com/office/drawing/2014/main" id="{86CAC56C-FE30-124C-8B74-1D0AF3D90DCB}"/>
              </a:ext>
            </a:extLst>
          </p:cNvPr>
          <p:cNvSpPr>
            <a:spLocks noGrp="1"/>
          </p:cNvSpPr>
          <p:nvPr>
            <p:ph idx="1"/>
          </p:nvPr>
        </p:nvSpPr>
        <p:spPr/>
        <p:txBody>
          <a:bodyPr/>
          <a:lstStyle/>
          <a:p>
            <a:pPr lvl="0">
              <a:buClr>
                <a:schemeClr val="dk1"/>
              </a:buClr>
            </a:pPr>
            <a:r>
              <a:rPr lang="en-US" dirty="0"/>
              <a:t>Desideratum: syntax imply semantics</a:t>
            </a:r>
          </a:p>
          <a:p>
            <a:pPr lvl="1">
              <a:spcBef>
                <a:spcPts val="0"/>
              </a:spcBef>
              <a:buClr>
                <a:schemeClr val="dk1"/>
              </a:buClr>
            </a:pPr>
            <a:r>
              <a:rPr lang="en-US" dirty="0"/>
              <a:t>Precedence</a:t>
            </a:r>
          </a:p>
          <a:p>
            <a:pPr lvl="1">
              <a:spcBef>
                <a:spcPts val="0"/>
              </a:spcBef>
              <a:buClr>
                <a:schemeClr val="dk1"/>
              </a:buClr>
            </a:pPr>
            <a:r>
              <a:rPr lang="en-US" dirty="0"/>
              <a:t>Associativity</a:t>
            </a:r>
          </a:p>
          <a:p>
            <a:pPr lvl="0">
              <a:buClr>
                <a:schemeClr val="dk1"/>
              </a:buClr>
            </a:pPr>
            <a:r>
              <a:rPr lang="en-US" dirty="0"/>
              <a:t>What does “have higher precedence’’ mean?</a:t>
            </a:r>
          </a:p>
          <a:p>
            <a:pPr lvl="1">
              <a:buClr>
                <a:schemeClr val="dk1"/>
              </a:buClr>
            </a:pPr>
            <a:r>
              <a:rPr lang="en-US" dirty="0"/>
              <a:t>Occurs </a:t>
            </a:r>
            <a:r>
              <a:rPr lang="en-US" i="1" dirty="0"/>
              <a:t>lower </a:t>
            </a:r>
            <a:r>
              <a:rPr lang="en-US" dirty="0"/>
              <a:t>in the parse tree because expressions are evaluated bottom-up.</a:t>
            </a:r>
          </a:p>
          <a:p>
            <a:pPr lvl="0">
              <a:buClr>
                <a:schemeClr val="dk1"/>
              </a:buClr>
            </a:pPr>
            <a:r>
              <a:rPr lang="en-US" dirty="0"/>
              <a:t>Solution: either</a:t>
            </a:r>
          </a:p>
          <a:p>
            <a:pPr lvl="1">
              <a:spcBef>
                <a:spcPts val="0"/>
              </a:spcBef>
              <a:buClr>
                <a:schemeClr val="dk1"/>
              </a:buClr>
            </a:pPr>
            <a:r>
              <a:rPr lang="en-US" dirty="0"/>
              <a:t>State a disambiguating rule (order of precedence)</a:t>
            </a:r>
          </a:p>
          <a:p>
            <a:pPr lvl="2">
              <a:spcBef>
                <a:spcPts val="0"/>
              </a:spcBef>
              <a:buClr>
                <a:schemeClr val="dk1"/>
              </a:buClr>
            </a:pPr>
            <a:r>
              <a:rPr lang="en-US" dirty="0"/>
              <a:t>e.g., * has higher precedence than + (most languages, except APL)</a:t>
            </a:r>
          </a:p>
          <a:p>
            <a:pPr lvl="2">
              <a:spcBef>
                <a:spcPts val="0"/>
              </a:spcBef>
              <a:buClr>
                <a:schemeClr val="dk1"/>
              </a:buClr>
            </a:pPr>
            <a:r>
              <a:rPr lang="en-US" dirty="0"/>
              <a:t>Often implemented as “if more than 1 rule applies, prefer the one listed first in the grammar.” This breaks several rules of mathematics applied to grammars, but works.  </a:t>
            </a:r>
          </a:p>
          <a:p>
            <a:pPr lvl="1">
              <a:spcBef>
                <a:spcPts val="0"/>
              </a:spcBef>
              <a:buClr>
                <a:schemeClr val="dk1"/>
              </a:buClr>
            </a:pPr>
            <a:r>
              <a:rPr lang="en-US" dirty="0"/>
              <a:t>Revise grammar to disambiguate it</a:t>
            </a:r>
          </a:p>
          <a:p>
            <a:pPr lvl="2">
              <a:spcBef>
                <a:spcPts val="0"/>
              </a:spcBef>
              <a:buClr>
                <a:schemeClr val="dk1"/>
              </a:buClr>
            </a:pPr>
            <a:r>
              <a:rPr lang="en-US" dirty="0"/>
              <a:t>Not always possible</a:t>
            </a:r>
          </a:p>
          <a:p>
            <a:pPr lvl="2">
              <a:spcBef>
                <a:spcPts val="0"/>
              </a:spcBef>
              <a:buClr>
                <a:schemeClr val="dk1"/>
              </a:buClr>
            </a:pPr>
            <a:r>
              <a:rPr lang="en-US" dirty="0"/>
              <a:t>Some grammars are inherently ambiguous.</a:t>
            </a:r>
          </a:p>
          <a:p>
            <a:pPr lvl="2">
              <a:spcBef>
                <a:spcPts val="0"/>
              </a:spcBef>
              <a:buClr>
                <a:schemeClr val="dk1"/>
              </a:buClr>
            </a:pPr>
            <a:r>
              <a:rPr lang="en-US" dirty="0"/>
              <a:t>For example, the “nearest preceding if” rule for if-else clauses </a:t>
            </a:r>
          </a:p>
        </p:txBody>
      </p:sp>
    </p:spTree>
    <p:extLst>
      <p:ext uri="{BB962C8B-B14F-4D97-AF65-F5344CB8AC3E}">
        <p14:creationId xmlns:p14="http://schemas.microsoft.com/office/powerpoint/2010/main" val="256536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2" name="Title 1">
            <a:extLst>
              <a:ext uri="{FF2B5EF4-FFF2-40B4-BE49-F238E27FC236}">
                <a16:creationId xmlns:a16="http://schemas.microsoft.com/office/drawing/2014/main" id="{11290284-C64A-0E4F-8427-6C0A78014174}"/>
              </a:ext>
            </a:extLst>
          </p:cNvPr>
          <p:cNvSpPr>
            <a:spLocks noGrp="1"/>
          </p:cNvSpPr>
          <p:nvPr>
            <p:ph type="title"/>
          </p:nvPr>
        </p:nvSpPr>
        <p:spPr/>
        <p:txBody>
          <a:bodyPr/>
          <a:lstStyle/>
          <a:p>
            <a:r>
              <a:rPr lang="en-US" dirty="0"/>
              <a:t>2.9.1 Operator Precedence</a:t>
            </a:r>
          </a:p>
        </p:txBody>
      </p:sp>
      <p:sp>
        <p:nvSpPr>
          <p:cNvPr id="341" name="Google Shape;341;p51"/>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spcBef>
                <a:spcPts val="0"/>
              </a:spcBef>
              <a:buClr>
                <a:schemeClr val="dk1"/>
              </a:buClr>
            </a:pPr>
            <a:r>
              <a:rPr lang="en" dirty="0"/>
              <a:t>Worked out solution for x + y * z</a:t>
            </a:r>
            <a:endParaRPr dirty="0"/>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0" indent="609585">
              <a:spcBef>
                <a:spcPts val="0"/>
              </a:spcBef>
              <a:buNone/>
            </a:pPr>
            <a:endParaRPr lang="en-US" sz="1867" dirty="0">
              <a:cs typeface="Courier New"/>
              <a:sym typeface="Courier New"/>
            </a:endParaRPr>
          </a:p>
          <a:p>
            <a:pPr marL="380990" indent="-380990">
              <a:spcBef>
                <a:spcPts val="0"/>
              </a:spcBef>
            </a:pPr>
            <a:r>
              <a:rPr lang="en" dirty="0"/>
              <a:t>Is this still ambiguous? Yes. Why?</a:t>
            </a:r>
          </a:p>
          <a:p>
            <a:pPr marL="380990" indent="-380990">
              <a:spcBef>
                <a:spcPts val="0"/>
              </a:spcBef>
            </a:pPr>
            <a:endParaRPr lang="en" dirty="0"/>
          </a:p>
          <a:p>
            <a:pPr marL="380990" indent="-380990">
              <a:spcBef>
                <a:spcPts val="0"/>
              </a:spcBef>
            </a:pPr>
            <a:r>
              <a:rPr lang="en" dirty="0"/>
              <a:t>How can we disambiguate it?</a:t>
            </a:r>
            <a:endParaRPr dirty="0"/>
          </a:p>
        </p:txBody>
      </p:sp>
      <p:pic>
        <p:nvPicPr>
          <p:cNvPr id="1026" name="Picture 2" descr="The row entries are as follows. Line 1: Left parenthesis r 1 right parenthesis, Left angle bracket, e x p r, right angle bracket, colon, colon equals left angle bracket, e x p r, right angle bracket, plus, left angle bracket, e x p r, right angle bracket. Line 2: Left parenthesis r 2 right parenthesis, Left angle bracket, e x p r, right angle bracket, colon, colon equals left angle bracket, e x p r, right angle bracket, minus, left angle bracket, e x p r, right angle bracket. Line 3: Left parenthesis r 3 right parenthesis, Left angle bracket, e x p r, right angle bracket, colon, colon equals left angle bracket, term, right angle bracket. Line 4: Left parenthesis r 4 right parenthesis, Left angle bracket, term, right angle bracket, colon, colon equals left angle bracket, term, right angle bracket, asterisk, left angle bracket, term, right angle bracket. Line 5: Left parenthesis r 5 right parenthesis, Left angle bracket, term, right angle bracket, colon, colon equals left angle bracket, term, right angle bracket, forward slash, left angle bracket, term, right angle bracket. Line 6: Left parenthesis r 7 right parenthesis, Left angle bracket, term, right angle bracket, colon, colon equals left parenthesis, left angle bracket, e x p r, right angle bracket, right parenthesis. Line 7: Left parenthesis r 8 right parenthesis, Left angle bracket, term, right angle bracket, colon, colon equals left angle bracket, number, right angle bracket." title="A list of eight updated grammar, which addresses prece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768" y="2188047"/>
            <a:ext cx="4819882" cy="2427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A66230-7ACD-DE4B-B347-CC0F45B4F196}"/>
              </a:ext>
            </a:extLst>
          </p:cNvPr>
          <p:cNvSpPr txBox="1"/>
          <p:nvPr/>
        </p:nvSpPr>
        <p:spPr>
          <a:xfrm>
            <a:off x="7577847" y="2324911"/>
            <a:ext cx="3881336" cy="2031325"/>
          </a:xfrm>
          <a:prstGeom prst="rect">
            <a:avLst/>
          </a:prstGeom>
          <a:noFill/>
        </p:spPr>
        <p:txBody>
          <a:bodyPr wrap="square" rtlCol="0">
            <a:spAutoFit/>
          </a:bodyPr>
          <a:lstStyle/>
          <a:p>
            <a:pPr>
              <a:buClr>
                <a:schemeClr val="dk1"/>
              </a:buClr>
            </a:pPr>
            <a:r>
              <a:rPr lang="en-US" b="1" dirty="0">
                <a:latin typeface="Arial" panose="020B0604020202020204" pitchFamily="34" charset="0"/>
                <a:cs typeface="Arial" panose="020B0604020202020204" pitchFamily="34" charset="0"/>
              </a:rPr>
              <a:t>Grammar revision:</a:t>
            </a:r>
          </a:p>
          <a:p>
            <a:pPr>
              <a:buClr>
                <a:schemeClr val="dk1"/>
              </a:buClr>
            </a:pPr>
            <a:endParaRPr lang="en-US" dirty="0">
              <a:latin typeface="Arial" panose="020B0604020202020204" pitchFamily="34" charset="0"/>
              <a:cs typeface="Arial" panose="020B0604020202020204" pitchFamily="34" charset="0"/>
            </a:endParaRPr>
          </a:p>
          <a:p>
            <a:pPr>
              <a:buClr>
                <a:schemeClr val="dk1"/>
              </a:buClr>
            </a:pPr>
            <a:r>
              <a:rPr lang="en-US" dirty="0">
                <a:latin typeface="Arial" panose="020B0604020202020204" pitchFamily="34" charset="0"/>
                <a:cs typeface="Arial" panose="020B0604020202020204" pitchFamily="34" charset="0"/>
              </a:rPr>
              <a:t>Introduce new steps (non-terminals) in the non-terminal cascade so that multiplications are always lower than additions in the parse tree.</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C1359024-02D8-4540-B95D-832C5A7D2A51}"/>
              </a:ext>
            </a:extLst>
          </p:cNvPr>
          <p:cNvSpPr>
            <a:spLocks noGrp="1"/>
          </p:cNvSpPr>
          <p:nvPr>
            <p:ph type="title"/>
          </p:nvPr>
        </p:nvSpPr>
        <p:spPr/>
        <p:txBody>
          <a:bodyPr/>
          <a:lstStyle/>
          <a:p>
            <a:r>
              <a:rPr lang="en-US" dirty="0"/>
              <a:t>2.9.2 Associativity of Operators </a:t>
            </a:r>
            <a:r>
              <a:rPr lang="en-US" sz="2000" dirty="0"/>
              <a:t>(1 of 2)</a:t>
            </a:r>
          </a:p>
        </p:txBody>
      </p:sp>
      <p:sp>
        <p:nvSpPr>
          <p:cNvPr id="348" name="Google Shape;348;p52"/>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000000"/>
              </a:buClr>
            </a:pPr>
            <a:r>
              <a:rPr lang="en" sz="2400" dirty="0">
                <a:solidFill>
                  <a:schemeClr val="dk1"/>
                </a:solidFill>
              </a:rPr>
              <a:t>Associativity</a:t>
            </a:r>
            <a:endParaRPr sz="2400" dirty="0">
              <a:solidFill>
                <a:schemeClr val="dk1"/>
              </a:solidFill>
            </a:endParaRPr>
          </a:p>
          <a:p>
            <a:pPr lvl="1">
              <a:spcBef>
                <a:spcPts val="0"/>
              </a:spcBef>
              <a:buClr>
                <a:srgbClr val="000000"/>
              </a:buClr>
            </a:pPr>
            <a:r>
              <a:rPr lang="en" sz="2400" dirty="0">
                <a:solidFill>
                  <a:schemeClr val="dk1"/>
                </a:solidFill>
              </a:rPr>
              <a:t>Comes into play when dealing with operators with same precedence</a:t>
            </a:r>
            <a:endParaRPr sz="2400" dirty="0">
              <a:solidFill>
                <a:schemeClr val="dk1"/>
              </a:solidFill>
            </a:endParaRPr>
          </a:p>
          <a:p>
            <a:pPr lvl="2">
              <a:spcBef>
                <a:spcPts val="0"/>
              </a:spcBef>
              <a:buClr>
                <a:srgbClr val="000000"/>
              </a:buClr>
            </a:pPr>
            <a:r>
              <a:rPr lang="en" sz="2400" dirty="0">
                <a:solidFill>
                  <a:schemeClr val="dk1"/>
                </a:solidFill>
                <a:latin typeface="+mn-lt"/>
                <a:ea typeface="Courier New"/>
                <a:cs typeface="Courier New"/>
                <a:sym typeface="Courier New"/>
              </a:rPr>
              <a:t>6-3-2 = (6-3)-2 = 1</a:t>
            </a:r>
            <a:r>
              <a:rPr lang="en" sz="2400" dirty="0">
                <a:solidFill>
                  <a:schemeClr val="dk1"/>
                </a:solidFill>
                <a:latin typeface="+mn-lt"/>
              </a:rPr>
              <a:t> (left </a:t>
            </a:r>
            <a:r>
              <a:rPr lang="en" sz="2400" dirty="0">
                <a:solidFill>
                  <a:schemeClr val="dk1"/>
                </a:solidFill>
              </a:rPr>
              <a:t>associative)</a:t>
            </a:r>
            <a:endParaRPr sz="2400" dirty="0">
              <a:solidFill>
                <a:schemeClr val="dk1"/>
              </a:solidFill>
            </a:endParaRPr>
          </a:p>
          <a:p>
            <a:pPr lvl="2">
              <a:spcBef>
                <a:spcPts val="0"/>
              </a:spcBef>
              <a:buClr>
                <a:srgbClr val="000000"/>
              </a:buClr>
            </a:pPr>
            <a:r>
              <a:rPr lang="en" sz="2400" dirty="0">
                <a:solidFill>
                  <a:schemeClr val="dk1"/>
                </a:solidFill>
                <a:latin typeface="+mn-lt"/>
                <a:ea typeface="Courier New"/>
                <a:cs typeface="Courier New"/>
                <a:sym typeface="Courier New"/>
              </a:rPr>
              <a:t>- - - 6 = -(-(-6))) = -6</a:t>
            </a:r>
            <a:r>
              <a:rPr lang="en" sz="2400" dirty="0">
                <a:solidFill>
                  <a:schemeClr val="dk1"/>
                </a:solidFill>
                <a:latin typeface="+mn-lt"/>
              </a:rPr>
              <a:t> </a:t>
            </a:r>
            <a:r>
              <a:rPr lang="en" sz="2400" dirty="0">
                <a:solidFill>
                  <a:schemeClr val="dk1"/>
                </a:solidFill>
              </a:rPr>
              <a:t>(right associative)</a:t>
            </a:r>
            <a:endParaRPr sz="2400" dirty="0">
              <a:solidFill>
                <a:schemeClr val="dk1"/>
              </a:solidFill>
            </a:endParaRPr>
          </a:p>
          <a:p>
            <a:pPr lvl="1">
              <a:spcBef>
                <a:spcPts val="0"/>
              </a:spcBef>
              <a:buClr>
                <a:srgbClr val="000000"/>
              </a:buClr>
            </a:pPr>
            <a:r>
              <a:rPr lang="en" sz="2400" dirty="0">
                <a:solidFill>
                  <a:schemeClr val="dk1"/>
                </a:solidFill>
              </a:rPr>
              <a:t>Matters when adding floating-point numbers, or</a:t>
            </a:r>
            <a:endParaRPr sz="2400" dirty="0">
              <a:solidFill>
                <a:schemeClr val="dk1"/>
              </a:solidFill>
            </a:endParaRPr>
          </a:p>
          <a:p>
            <a:pPr lvl="1">
              <a:spcBef>
                <a:spcPts val="0"/>
              </a:spcBef>
              <a:buClr>
                <a:srgbClr val="000000"/>
              </a:buClr>
            </a:pPr>
            <a:r>
              <a:rPr lang="en" sz="2400" dirty="0">
                <a:solidFill>
                  <a:schemeClr val="dk1"/>
                </a:solidFill>
              </a:rPr>
              <a:t>With an operator such as </a:t>
            </a:r>
            <a:r>
              <a:rPr lang="en" sz="2400" dirty="0">
                <a:solidFill>
                  <a:schemeClr val="dk1"/>
                </a:solidFill>
                <a:latin typeface="+mn-lt"/>
              </a:rPr>
              <a:t>subtraction (e.g., </a:t>
            </a:r>
            <a:r>
              <a:rPr lang="en" sz="2400" dirty="0">
                <a:solidFill>
                  <a:schemeClr val="dk1"/>
                </a:solidFill>
                <a:latin typeface="+mn-lt"/>
                <a:ea typeface="Courier New"/>
                <a:cs typeface="Courier New"/>
                <a:sym typeface="Courier New"/>
              </a:rPr>
              <a:t>6-3-2</a:t>
            </a:r>
            <a:r>
              <a:rPr lang="en" sz="2400" dirty="0">
                <a:solidFill>
                  <a:schemeClr val="dk1"/>
                </a:solidFill>
                <a:latin typeface="+mn-lt"/>
              </a:rPr>
              <a:t>)</a:t>
            </a:r>
            <a:endParaRPr sz="2400" dirty="0">
              <a:solidFill>
                <a:schemeClr val="dk1"/>
              </a:solidFill>
              <a:latin typeface="+mn-lt"/>
            </a:endParaRPr>
          </a:p>
          <a:p>
            <a:pPr lvl="1">
              <a:spcBef>
                <a:spcPts val="0"/>
              </a:spcBef>
              <a:buClr>
                <a:srgbClr val="000000"/>
              </a:buClr>
            </a:pPr>
            <a:r>
              <a:rPr lang="en" sz="2400" dirty="0">
                <a:solidFill>
                  <a:schemeClr val="dk1"/>
                </a:solidFill>
              </a:rPr>
              <a:t>Which operators in C are right-associative?</a:t>
            </a:r>
            <a:endParaRPr sz="2400" dirty="0">
              <a:solidFill>
                <a:schemeClr val="dk1"/>
              </a:solidFill>
            </a:endParaRPr>
          </a:p>
          <a:p>
            <a:pPr>
              <a:buClr>
                <a:srgbClr val="000000"/>
              </a:buClr>
            </a:pPr>
            <a:r>
              <a:rPr lang="en" sz="2400" dirty="0">
                <a:solidFill>
                  <a:schemeClr val="dk1"/>
                </a:solidFill>
              </a:rPr>
              <a:t>Overcoming ambiguity of associativity</a:t>
            </a:r>
            <a:endParaRPr sz="2400" dirty="0">
              <a:solidFill>
                <a:schemeClr val="dk1"/>
              </a:solidFill>
            </a:endParaRPr>
          </a:p>
          <a:p>
            <a:pPr lvl="1">
              <a:spcBef>
                <a:spcPts val="0"/>
              </a:spcBef>
              <a:buClr>
                <a:srgbClr val="000000"/>
              </a:buClr>
            </a:pPr>
            <a:r>
              <a:rPr lang="en" sz="2400" dirty="0">
                <a:solidFill>
                  <a:schemeClr val="dk1"/>
                </a:solidFill>
              </a:rPr>
              <a:t>Left-recursive rules lead to left associativity.</a:t>
            </a:r>
            <a:endParaRPr sz="2400" dirty="0">
              <a:solidFill>
                <a:schemeClr val="dk1"/>
              </a:solidFill>
            </a:endParaRPr>
          </a:p>
          <a:p>
            <a:pPr lvl="1">
              <a:spcBef>
                <a:spcPts val="0"/>
              </a:spcBef>
              <a:buClr>
                <a:srgbClr val="000000"/>
              </a:buClr>
            </a:pPr>
            <a:r>
              <a:rPr lang="en" sz="2400" dirty="0">
                <a:solidFill>
                  <a:schemeClr val="dk1"/>
                </a:solidFill>
              </a:rPr>
              <a:t>Right-recursive rules leads to right associativity.</a:t>
            </a:r>
            <a:endParaRPr sz="2400" dirty="0">
              <a:solidFill>
                <a:schemeClr val="dk1"/>
              </a:solidFill>
            </a:endParaRPr>
          </a:p>
          <a:p>
            <a:pPr marL="0" indent="0">
              <a:spcBef>
                <a:spcPts val="2133"/>
              </a:spcBef>
              <a:spcAft>
                <a:spcPts val="2133"/>
              </a:spcAft>
              <a:buNone/>
            </a:pPr>
            <a:endParaRPr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itle 1">
            <a:extLst>
              <a:ext uri="{FF2B5EF4-FFF2-40B4-BE49-F238E27FC236}">
                <a16:creationId xmlns:a16="http://schemas.microsoft.com/office/drawing/2014/main" id="{C3C9EA17-724B-1441-8AE0-A9611DE0DDE8}"/>
              </a:ext>
            </a:extLst>
          </p:cNvPr>
          <p:cNvSpPr>
            <a:spLocks noGrp="1"/>
          </p:cNvSpPr>
          <p:nvPr>
            <p:ph type="title"/>
          </p:nvPr>
        </p:nvSpPr>
        <p:spPr/>
        <p:txBody>
          <a:bodyPr/>
          <a:lstStyle/>
          <a:p>
            <a:r>
              <a:rPr lang="en-US" dirty="0"/>
              <a:t>2.9.2 Associativity of Operators </a:t>
            </a:r>
            <a:r>
              <a:rPr lang="en-US" sz="2000" dirty="0"/>
              <a:t>(2 of 2)</a:t>
            </a:r>
          </a:p>
        </p:txBody>
      </p:sp>
      <p:sp>
        <p:nvSpPr>
          <p:cNvPr id="355" name="Google Shape;355;p53"/>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spcBef>
                <a:spcPts val="0"/>
              </a:spcBef>
              <a:buClr>
                <a:srgbClr val="000000"/>
              </a:buClr>
            </a:pPr>
            <a:r>
              <a:rPr lang="en" dirty="0">
                <a:solidFill>
                  <a:schemeClr val="dk1"/>
                </a:solidFill>
              </a:rPr>
              <a:t>Grammar still ambiguous for 1 + 3 + 2 and 6 - 3 - 2?</a:t>
            </a:r>
          </a:p>
          <a:p>
            <a:pPr>
              <a:spcBef>
                <a:spcPts val="0"/>
              </a:spcBef>
              <a:buClr>
                <a:srgbClr val="000000"/>
              </a:buClr>
            </a:pPr>
            <a:r>
              <a:rPr lang="en" dirty="0">
                <a:solidFill>
                  <a:schemeClr val="dk1"/>
                </a:solidFill>
              </a:rPr>
              <a:t>Let's fix it and make it left-associative</a:t>
            </a:r>
            <a:endParaRPr dirty="0">
              <a:solidFill>
                <a:schemeClr val="dk1"/>
              </a:solidFill>
            </a:endParaRPr>
          </a:p>
          <a:p>
            <a:pPr marL="0" indent="609585">
              <a:spcBef>
                <a:spcPts val="0"/>
              </a:spcBef>
              <a:buNone/>
            </a:pPr>
            <a:endParaRPr lang="en-US" dirty="0">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0" indent="609585">
              <a:spcBef>
                <a:spcPts val="0"/>
              </a:spcBef>
              <a:buNone/>
            </a:pPr>
            <a:endParaRPr lang="en-US" sz="1867" dirty="0">
              <a:solidFill>
                <a:srgbClr val="000000"/>
              </a:solidFill>
              <a:ea typeface="Courier New"/>
              <a:cs typeface="Courier New"/>
              <a:sym typeface="Courier New"/>
            </a:endParaRPr>
          </a:p>
          <a:p>
            <a:pPr marL="380990" indent="-380990">
              <a:spcBef>
                <a:spcPts val="0"/>
              </a:spcBef>
            </a:pPr>
            <a:r>
              <a:rPr lang="en" dirty="0">
                <a:solidFill>
                  <a:schemeClr val="dk1"/>
                </a:solidFill>
              </a:rPr>
              <a:t>Theme: add another level of indirection by introducing a new non-terminal</a:t>
            </a:r>
            <a:endParaRPr dirty="0">
              <a:solidFill>
                <a:schemeClr val="dk1"/>
              </a:solidFill>
            </a:endParaRPr>
          </a:p>
          <a:p>
            <a:pPr lvl="1">
              <a:spcBef>
                <a:spcPts val="0"/>
              </a:spcBef>
              <a:buClr>
                <a:schemeClr val="dk1"/>
              </a:buClr>
            </a:pPr>
            <a:r>
              <a:rPr lang="en" dirty="0">
                <a:solidFill>
                  <a:schemeClr val="dk1"/>
                </a:solidFill>
              </a:rPr>
              <a:t>Notice rules get lengthy</a:t>
            </a:r>
            <a:endParaRPr dirty="0">
              <a:solidFill>
                <a:schemeClr val="dk1"/>
              </a:solidFill>
            </a:endParaRPr>
          </a:p>
          <a:p>
            <a:pPr lvl="1">
              <a:spcBef>
                <a:spcPts val="0"/>
              </a:spcBef>
              <a:buClr>
                <a:schemeClr val="dk1"/>
              </a:buClr>
            </a:pPr>
            <a:r>
              <a:rPr lang="en" dirty="0">
                <a:solidFill>
                  <a:schemeClr val="dk1"/>
                </a:solidFill>
              </a:rPr>
              <a:t>Why do we prefer a small rule set?</a:t>
            </a:r>
            <a:endParaRPr dirty="0">
              <a:solidFill>
                <a:schemeClr val="dk1"/>
              </a:solidFill>
            </a:endParaRPr>
          </a:p>
          <a:p>
            <a:pPr marL="0" indent="0">
              <a:spcBef>
                <a:spcPts val="0"/>
              </a:spcBef>
              <a:spcAft>
                <a:spcPts val="2133"/>
              </a:spcAft>
              <a:buNone/>
            </a:pPr>
            <a:endParaRPr dirty="0">
              <a:solidFill>
                <a:srgbClr val="000000"/>
              </a:solidFill>
            </a:endParaRPr>
          </a:p>
        </p:txBody>
      </p:sp>
      <p:pic>
        <p:nvPicPr>
          <p:cNvPr id="2050" name="Picture 2" descr="The row entries are as follows. Line 1: Left parenthesis r 1 right parenthesis, Left angle bracket, e x p r, right angle bracket, colon, colon equals left angle bracket, e x p r, right angle bracket, plus, left angle bracket, term, right angle bracket. Line 2: Left parenthesis r 2 right parenthesis, Left angle bracket, e x p r, right angle bracket, colon, colon equals left angle bracket, e x p r, right angle bracket, minus, left angle bracket, term, right angle bracket. Line 3: Left parenthesis r 3 right parenthesis, Left angle bracket, e x p r, right angle bracket, colon, colon equals left angle bracket, term, right angle bracket. Line 4: Left parenthesis r 4 right parenthesis, Left angle bracket, term, right angle bracket, colon, colon equals left angle bracket, term, right angle bracket, asterisk, left angle bracket, factor, right angle bracket. Line 5: Left parenthesis r 5 right parenthesis, Left angle bracket, term, right angle bracket, colon, colon equals left angle bracket, term, right angle bracket, forward slash, left angle bracket, factor, right angle bracket. Line 6: Left parenthesis r 7 right parenthesis, Left angle bracket, factor, right angle bracket, colon, colon equals left parenthesis, left angle bracket, e x p r, right angle bracket, right parenthesis. Line 7: Left parenthesis r 8 right parenthesis, Left angle bracket, factor, right angle bracket, colon, colon equals left angle bracket, number, right angle bracket." title="A list of nine updated grammar, which addresses precedence and associativ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983" y="2515961"/>
            <a:ext cx="4417759" cy="2164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6B1D-5274-DB43-944E-55AFFC00CCE4}"/>
              </a:ext>
            </a:extLst>
          </p:cNvPr>
          <p:cNvSpPr>
            <a:spLocks noGrp="1"/>
          </p:cNvSpPr>
          <p:nvPr>
            <p:ph type="title"/>
          </p:nvPr>
        </p:nvSpPr>
        <p:spPr/>
        <p:txBody>
          <a:bodyPr/>
          <a:lstStyle/>
          <a:p>
            <a:r>
              <a:rPr lang="en-US" dirty="0"/>
              <a:t>2.9.3 The Classical Dangling </a:t>
            </a:r>
            <a:r>
              <a:rPr lang="en-US" dirty="0">
                <a:latin typeface="Courier New" panose="02070309020205020404" pitchFamily="49" charset="0"/>
                <a:cs typeface="Courier New" panose="02070309020205020404" pitchFamily="49" charset="0"/>
              </a:rPr>
              <a:t>else</a:t>
            </a:r>
            <a:r>
              <a:rPr lang="en-US" dirty="0"/>
              <a:t> Problem </a:t>
            </a:r>
            <a:r>
              <a:rPr lang="en-US" sz="2000" dirty="0"/>
              <a:t>(1 of 2)</a:t>
            </a:r>
          </a:p>
        </p:txBody>
      </p:sp>
      <p:sp>
        <p:nvSpPr>
          <p:cNvPr id="3" name="Text Placeholder 2">
            <a:extLst>
              <a:ext uri="{FF2B5EF4-FFF2-40B4-BE49-F238E27FC236}">
                <a16:creationId xmlns:a16="http://schemas.microsoft.com/office/drawing/2014/main" id="{2702549E-7045-2048-90FE-FFE1EDD4C669}"/>
              </a:ext>
            </a:extLst>
          </p:cNvPr>
          <p:cNvSpPr>
            <a:spLocks noGrp="1"/>
          </p:cNvSpPr>
          <p:nvPr>
            <p:ph idx="1"/>
          </p:nvPr>
        </p:nvSpPr>
        <p:spPr>
          <a:xfrm>
            <a:off x="157344" y="1218495"/>
            <a:ext cx="10287000" cy="4699047"/>
          </a:xfrm>
        </p:spPr>
        <p:txBody>
          <a:bodyPr/>
          <a:lstStyle/>
          <a:p>
            <a:pPr marL="152396" indent="0">
              <a:buClr>
                <a:schemeClr val="dk1"/>
              </a:buClr>
              <a:buNone/>
            </a:pPr>
            <a:r>
              <a:rPr lang="en-US" sz="2400" dirty="0">
                <a:solidFill>
                  <a:schemeClr val="dk1"/>
                </a:solidFill>
                <a:latin typeface="+mn-lt"/>
                <a:ea typeface="Courier New"/>
                <a:cs typeface="Courier New"/>
                <a:sym typeface="Courier New"/>
              </a:rPr>
              <a:t>To which </a:t>
            </a:r>
            <a:r>
              <a:rPr lang="en-US" sz="2400" dirty="0">
                <a:solidFill>
                  <a:schemeClr val="dk1"/>
                </a:solidFill>
                <a:latin typeface="Courier New" panose="02070309020205020404" pitchFamily="49" charset="0"/>
                <a:ea typeface="Courier New"/>
                <a:cs typeface="Courier New" panose="02070309020205020404" pitchFamily="49" charset="0"/>
                <a:sym typeface="Courier New"/>
              </a:rPr>
              <a:t>if</a:t>
            </a:r>
            <a:r>
              <a:rPr lang="en-US" sz="2400" dirty="0">
                <a:solidFill>
                  <a:schemeClr val="dk1"/>
                </a:solidFill>
                <a:latin typeface="+mn-lt"/>
                <a:ea typeface="Courier New"/>
                <a:cs typeface="Courier New"/>
                <a:sym typeface="Courier New"/>
              </a:rPr>
              <a:t> does the </a:t>
            </a:r>
            <a:r>
              <a:rPr lang="en-US" sz="2400" dirty="0">
                <a:solidFill>
                  <a:schemeClr val="dk1"/>
                </a:solidFill>
                <a:latin typeface="Courier New" panose="02070309020205020404" pitchFamily="49" charset="0"/>
                <a:ea typeface="Courier New"/>
                <a:cs typeface="Courier New" panose="02070309020205020404" pitchFamily="49" charset="0"/>
                <a:sym typeface="Courier New"/>
              </a:rPr>
              <a:t>else</a:t>
            </a:r>
            <a:r>
              <a:rPr lang="en-US" sz="2400" dirty="0">
                <a:solidFill>
                  <a:schemeClr val="dk1"/>
                </a:solidFill>
                <a:latin typeface="+mn-lt"/>
                <a:ea typeface="Courier New"/>
                <a:cs typeface="Courier New"/>
                <a:sym typeface="Courier New"/>
              </a:rPr>
              <a:t> associate?</a:t>
            </a:r>
          </a:p>
          <a:p>
            <a:pPr marL="152396" indent="0">
              <a:buClr>
                <a:schemeClr val="dk1"/>
              </a:buClr>
              <a:buNone/>
            </a:pPr>
            <a:endParaRPr lang="en-US" sz="2400" dirty="0">
              <a:solidFill>
                <a:schemeClr val="dk1"/>
              </a:solidFill>
              <a:latin typeface="Courier New"/>
              <a:ea typeface="Courier New"/>
              <a:cs typeface="Courier New"/>
              <a:sym typeface="Courier New"/>
            </a:endParaRPr>
          </a:p>
          <a:p>
            <a:pPr marL="152396" indent="0">
              <a:buClr>
                <a:schemeClr val="dk1"/>
              </a:buClr>
              <a:buNone/>
            </a:pPr>
            <a:endParaRPr lang="en-US" sz="2400" dirty="0">
              <a:solidFill>
                <a:schemeClr val="dk1"/>
              </a:solidFill>
              <a:latin typeface="Courier New"/>
              <a:ea typeface="Courier New"/>
              <a:cs typeface="Courier New"/>
              <a:sym typeface="Courier New"/>
            </a:endParaRPr>
          </a:p>
          <a:p>
            <a:pPr marL="152396" indent="0">
              <a:buClr>
                <a:schemeClr val="dk1"/>
              </a:buClr>
              <a:buNone/>
            </a:pPr>
            <a:endParaRPr lang="en-US" sz="2400" dirty="0">
              <a:solidFill>
                <a:schemeClr val="dk1"/>
              </a:solidFill>
              <a:latin typeface="Courier New"/>
              <a:ea typeface="Courier New"/>
              <a:cs typeface="Courier New"/>
              <a:sym typeface="Courier New"/>
            </a:endParaRPr>
          </a:p>
          <a:p>
            <a:pPr marL="152396" indent="0">
              <a:buClr>
                <a:schemeClr val="dk1"/>
              </a:buClr>
              <a:buNone/>
            </a:pPr>
            <a:endParaRPr lang="en-US" sz="2400" dirty="0">
              <a:solidFill>
                <a:schemeClr val="dk1"/>
              </a:solidFill>
              <a:latin typeface="Courier New"/>
              <a:ea typeface="Courier New"/>
              <a:cs typeface="Courier New"/>
              <a:sym typeface="Courier New"/>
            </a:endParaRPr>
          </a:p>
          <a:p>
            <a:pPr marL="152396" indent="0">
              <a:buClr>
                <a:schemeClr val="dk1"/>
              </a:buClr>
              <a:buNone/>
            </a:pPr>
            <a:r>
              <a:rPr lang="en-US" sz="2400" dirty="0">
                <a:solidFill>
                  <a:schemeClr val="dk1"/>
                </a:solidFill>
              </a:rPr>
              <a:t>Source of problem: an ambiguous grammar</a:t>
            </a:r>
          </a:p>
          <a:p>
            <a:pPr marL="152396" indent="0">
              <a:buClr>
                <a:schemeClr val="dk1"/>
              </a:buClr>
              <a:buNone/>
            </a:pPr>
            <a:r>
              <a:rPr lang="en-US" sz="2400" dirty="0">
                <a:solidFill>
                  <a:schemeClr val="dk1"/>
                </a:solidFill>
                <a:latin typeface="+mn-lt"/>
              </a:rPr>
              <a:t>	</a:t>
            </a:r>
            <a:endParaRPr lang="en-US" sz="2400" dirty="0">
              <a:solidFill>
                <a:schemeClr val="dk1"/>
              </a:solidFill>
              <a:latin typeface="+mn-lt"/>
              <a:ea typeface="Courier New"/>
              <a:cs typeface="Courier New"/>
              <a:sym typeface="Courier New"/>
            </a:endParaRPr>
          </a:p>
        </p:txBody>
      </p:sp>
      <p:pic>
        <p:nvPicPr>
          <p:cNvPr id="10243" name="Picture 3" descr="The code is as follows. Line 1: if, left parenthesis, a less than 2, right parenthesis. Line 2: if, left parenthesis b greater than 3, right parenthesis. Line 3: x equals 4, semicolon. Line 4: else, forward slash, asterisk, associates with which if above, question mark, asterisk, forward slash. Line 5: y equals 5, semicolon." title="A set of five code lines consisting of an if-else stat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74" y="2048556"/>
            <a:ext cx="6289687" cy="127158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The lines are as follows. Line 1: Left angle bracket, s t m t, right angle bracket, colon, colon equals if, left angle bracket, c o n d, right angle bracket, left angle bracket, s t m t, right angle bracket. Line 2: Left angle bracket, s t m t, right angle bracket, colon, colon equals if, left angle bracket, c o n d, right angle bracket, left angle bracket, s t m t, right angle bracket, else, left angle bracket, s t m t, right angle bracket." title="Two lines of grammar for generating if-else state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549" y="5206773"/>
            <a:ext cx="5481811" cy="508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n Set 1, the code is as follows. Line 1: if e x p r 1. Line 2: if e x p r 2. Line 3: s t m t 1. Line 4: else. Line 5: s t m t 2. In Set 2, the code is as follows. Line 1: if e x p r 1. Line 2: if e x p r 2. Line 3: s t m t 1. Line 4: else. Line 5: s t m t 2.">
            <a:extLst>
              <a:ext uri="{FF2B5EF4-FFF2-40B4-BE49-F238E27FC236}">
                <a16:creationId xmlns:a16="http://schemas.microsoft.com/office/drawing/2014/main" id="{2EB2BB5E-707A-1B4D-B456-44A8578BDFE4}"/>
              </a:ext>
            </a:extLst>
          </p:cNvPr>
          <p:cNvPicPr>
            <a:picLocks noChangeAspect="1"/>
          </p:cNvPicPr>
          <p:nvPr/>
        </p:nvPicPr>
        <p:blipFill>
          <a:blip r:embed="rId4"/>
          <a:stretch>
            <a:fillRect/>
          </a:stretch>
        </p:blipFill>
        <p:spPr>
          <a:xfrm>
            <a:off x="8032829" y="1426633"/>
            <a:ext cx="3285067" cy="4775200"/>
          </a:xfrm>
          <a:prstGeom prst="rect">
            <a:avLst/>
          </a:prstGeom>
        </p:spPr>
      </p:pic>
    </p:spTree>
    <p:extLst>
      <p:ext uri="{BB962C8B-B14F-4D97-AF65-F5344CB8AC3E}">
        <p14:creationId xmlns:p14="http://schemas.microsoft.com/office/powerpoint/2010/main" val="17331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2.2 Introduction to Formal Languages</a:t>
            </a:r>
          </a:p>
        </p:txBody>
      </p:sp>
      <p:sp>
        <p:nvSpPr>
          <p:cNvPr id="5" name="Text Placeholder 4">
            <a:extLst>
              <a:ext uri="{FF2B5EF4-FFF2-40B4-BE49-F238E27FC236}">
                <a16:creationId xmlns:a16="http://schemas.microsoft.com/office/drawing/2014/main" id="{8FD883B8-1A3F-3B4C-91F4-D27DEB796947}"/>
              </a:ext>
            </a:extLst>
          </p:cNvPr>
          <p:cNvSpPr>
            <a:spLocks noGrp="1"/>
          </p:cNvSpPr>
          <p:nvPr>
            <p:ph idx="1"/>
          </p:nvPr>
        </p:nvSpPr>
        <p:spPr>
          <a:xfrm>
            <a:off x="925830" y="1490870"/>
            <a:ext cx="9336851" cy="5246097"/>
          </a:xfrm>
        </p:spPr>
        <p:txBody>
          <a:bodyPr/>
          <a:lstStyle/>
          <a:p>
            <a:pPr lvl="0">
              <a:buClr>
                <a:srgbClr val="000000"/>
              </a:buClr>
            </a:pPr>
            <a:r>
              <a:rPr lang="en-US" sz="1800" dirty="0"/>
              <a:t>What is a formal language?</a:t>
            </a:r>
          </a:p>
          <a:p>
            <a:pPr lvl="1">
              <a:spcBef>
                <a:spcPts val="0"/>
              </a:spcBef>
              <a:buClr>
                <a:srgbClr val="000000"/>
              </a:buClr>
            </a:pPr>
            <a:r>
              <a:rPr lang="en-US" sz="1800" dirty="0"/>
              <a:t>Set of sentences (strings) over some alphabet</a:t>
            </a:r>
          </a:p>
          <a:p>
            <a:pPr lvl="1">
              <a:spcBef>
                <a:spcPts val="0"/>
              </a:spcBef>
              <a:buClr>
                <a:srgbClr val="000000"/>
              </a:buClr>
            </a:pPr>
            <a:r>
              <a:rPr lang="en-US" sz="1800" dirty="0"/>
              <a:t>Legal strings = sentences</a:t>
            </a:r>
          </a:p>
          <a:p>
            <a:pPr lvl="0">
              <a:buClr>
                <a:srgbClr val="000000"/>
              </a:buClr>
            </a:pPr>
            <a:r>
              <a:rPr lang="en-US" sz="1800" dirty="0"/>
              <a:t>How do we define a formal language?</a:t>
            </a:r>
          </a:p>
          <a:p>
            <a:pPr lvl="1">
              <a:spcBef>
                <a:spcPts val="0"/>
              </a:spcBef>
              <a:buClr>
                <a:srgbClr val="000000"/>
              </a:buClr>
            </a:pPr>
            <a:r>
              <a:rPr lang="en-US" sz="1800" dirty="0"/>
              <a:t>Grammar (define syntax of a language)</a:t>
            </a:r>
          </a:p>
          <a:p>
            <a:pPr lvl="1">
              <a:spcBef>
                <a:spcPts val="0"/>
              </a:spcBef>
              <a:buClr>
                <a:srgbClr val="000000"/>
              </a:buClr>
            </a:pPr>
            <a:r>
              <a:rPr lang="en-US" sz="1800" dirty="0"/>
              <a:t>Any more</a:t>
            </a:r>
          </a:p>
          <a:p>
            <a:pPr lvl="0">
              <a:buClr>
                <a:srgbClr val="000000"/>
              </a:buClr>
            </a:pPr>
            <a:r>
              <a:rPr lang="en-US" sz="1800" dirty="0"/>
              <a:t>Syntax and semantics</a:t>
            </a:r>
          </a:p>
          <a:p>
            <a:pPr lvl="1">
              <a:spcBef>
                <a:spcPts val="0"/>
              </a:spcBef>
              <a:buClr>
                <a:srgbClr val="000000"/>
              </a:buClr>
            </a:pPr>
            <a:r>
              <a:rPr lang="en-US" sz="1800" i="1" dirty="0"/>
              <a:t>Syntax</a:t>
            </a:r>
            <a:r>
              <a:rPr lang="en-US" sz="1800" dirty="0"/>
              <a:t> refers to </a:t>
            </a:r>
            <a:r>
              <a:rPr lang="en-US" sz="1800" i="1" dirty="0"/>
              <a:t>structure </a:t>
            </a:r>
            <a:r>
              <a:rPr lang="en-US" sz="1800" dirty="0"/>
              <a:t>or</a:t>
            </a:r>
            <a:r>
              <a:rPr lang="en-US" sz="1800" i="1" dirty="0"/>
              <a:t> form</a:t>
            </a:r>
            <a:r>
              <a:rPr lang="en-US" sz="1800" dirty="0"/>
              <a:t> of language.</a:t>
            </a:r>
          </a:p>
          <a:p>
            <a:pPr lvl="1">
              <a:spcBef>
                <a:spcPts val="0"/>
              </a:spcBef>
              <a:buClr>
                <a:srgbClr val="000000"/>
              </a:buClr>
            </a:pPr>
            <a:r>
              <a:rPr lang="en-US" sz="1800" i="1" dirty="0"/>
              <a:t>Semantics</a:t>
            </a:r>
            <a:r>
              <a:rPr lang="en-US" sz="1800" dirty="0"/>
              <a:t> refers to </a:t>
            </a:r>
            <a:r>
              <a:rPr lang="en-US" sz="1800" i="1" dirty="0"/>
              <a:t>meaning</a:t>
            </a:r>
            <a:r>
              <a:rPr lang="en-US" sz="1800" dirty="0"/>
              <a:t> of language.</a:t>
            </a:r>
          </a:p>
          <a:p>
            <a:pPr>
              <a:buClr>
                <a:schemeClr val="dk1"/>
              </a:buClr>
            </a:pPr>
            <a:r>
              <a:rPr lang="en-US" sz="1800" dirty="0">
                <a:solidFill>
                  <a:schemeClr val="dk1"/>
                </a:solidFill>
              </a:rPr>
              <a:t>Previously, both syntax and semantics:</a:t>
            </a:r>
          </a:p>
          <a:p>
            <a:pPr lvl="1">
              <a:spcBef>
                <a:spcPts val="0"/>
              </a:spcBef>
              <a:buClr>
                <a:schemeClr val="dk1"/>
              </a:buClr>
            </a:pPr>
            <a:r>
              <a:rPr lang="en-US" sz="1800" dirty="0">
                <a:solidFill>
                  <a:schemeClr val="dk1"/>
                </a:solidFill>
              </a:rPr>
              <a:t>Used to be described intuitively</a:t>
            </a:r>
          </a:p>
          <a:p>
            <a:pPr lvl="1">
              <a:spcBef>
                <a:spcPts val="0"/>
              </a:spcBef>
              <a:buClr>
                <a:schemeClr val="dk1"/>
              </a:buClr>
            </a:pPr>
            <a:r>
              <a:rPr lang="en-US" sz="1800" dirty="0">
                <a:solidFill>
                  <a:schemeClr val="dk1"/>
                </a:solidFill>
              </a:rPr>
              <a:t>Now, well-defined, formal systems are available</a:t>
            </a:r>
          </a:p>
          <a:p>
            <a:pPr>
              <a:buClr>
                <a:schemeClr val="dk1"/>
              </a:buClr>
            </a:pPr>
            <a:r>
              <a:rPr lang="en-US" sz="1800" dirty="0">
                <a:solidFill>
                  <a:schemeClr val="dk1"/>
                </a:solidFill>
              </a:rPr>
              <a:t>There are finite and infinite languages.</a:t>
            </a:r>
          </a:p>
          <a:p>
            <a:pPr lvl="1">
              <a:spcBef>
                <a:spcPts val="0"/>
              </a:spcBef>
              <a:buClr>
                <a:schemeClr val="dk1"/>
              </a:buClr>
            </a:pPr>
            <a:r>
              <a:rPr lang="en-US" sz="1800" dirty="0">
                <a:solidFill>
                  <a:schemeClr val="dk1"/>
                </a:solidFill>
              </a:rPr>
              <a:t>Is C an infinite language?</a:t>
            </a:r>
          </a:p>
          <a:p>
            <a:pPr lvl="1">
              <a:spcBef>
                <a:spcPts val="0"/>
              </a:spcBef>
              <a:buClr>
                <a:schemeClr val="dk1"/>
              </a:buClr>
            </a:pPr>
            <a:r>
              <a:rPr lang="en-US" sz="1800" dirty="0">
                <a:solidFill>
                  <a:schemeClr val="dk1"/>
                </a:solidFill>
              </a:rPr>
              <a:t>Most interesting languages are infinite.</a:t>
            </a:r>
            <a:endParaRPr lang="en-US" sz="1800" dirty="0">
              <a:solidFill>
                <a:srgbClr val="000000"/>
              </a:solidFill>
            </a:endParaRPr>
          </a:p>
          <a:p>
            <a:pPr lvl="1">
              <a:spcBef>
                <a:spcPts val="0"/>
              </a:spcBef>
              <a:buClr>
                <a:srgbClr val="000000"/>
              </a:buClr>
            </a:pPr>
            <a:endParaRPr lang="en-US" dirty="0"/>
          </a:p>
        </p:txBody>
      </p:sp>
    </p:spTree>
    <p:extLst>
      <p:ext uri="{BB962C8B-B14F-4D97-AF65-F5344CB8AC3E}">
        <p14:creationId xmlns:p14="http://schemas.microsoft.com/office/powerpoint/2010/main" val="369832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6" name="Title 5">
            <a:extLst>
              <a:ext uri="{FF2B5EF4-FFF2-40B4-BE49-F238E27FC236}">
                <a16:creationId xmlns:a16="http://schemas.microsoft.com/office/drawing/2014/main" id="{D017D45D-06DB-934C-8008-15CE06303B04}"/>
              </a:ext>
            </a:extLst>
          </p:cNvPr>
          <p:cNvSpPr>
            <a:spLocks noGrp="1"/>
          </p:cNvSpPr>
          <p:nvPr>
            <p:ph type="title"/>
          </p:nvPr>
        </p:nvSpPr>
        <p:spPr/>
        <p:txBody>
          <a:bodyPr/>
          <a:lstStyle/>
          <a:p>
            <a:r>
              <a:rPr lang="en-US" dirty="0"/>
              <a:t>2.9.3 The Classical Dangling </a:t>
            </a:r>
            <a:r>
              <a:rPr lang="en-US" dirty="0">
                <a:latin typeface="Courier New" panose="02070309020205020404" pitchFamily="49" charset="0"/>
                <a:cs typeface="Courier New" panose="02070309020205020404" pitchFamily="49" charset="0"/>
              </a:rPr>
              <a:t>else</a:t>
            </a:r>
            <a:r>
              <a:rPr lang="en-US" dirty="0"/>
              <a:t> Problem </a:t>
            </a:r>
            <a:r>
              <a:rPr lang="en-US" sz="2000" dirty="0"/>
              <a:t>(2 of 2)</a:t>
            </a:r>
          </a:p>
        </p:txBody>
      </p:sp>
      <p:sp>
        <p:nvSpPr>
          <p:cNvPr id="11" name="TextBox 10">
            <a:extLst>
              <a:ext uri="{FF2B5EF4-FFF2-40B4-BE49-F238E27FC236}">
                <a16:creationId xmlns:a16="http://schemas.microsoft.com/office/drawing/2014/main" id="{CB39B027-A821-9B40-AA6E-7B6487588E10}"/>
              </a:ext>
            </a:extLst>
          </p:cNvPr>
          <p:cNvSpPr txBox="1"/>
          <p:nvPr/>
        </p:nvSpPr>
        <p:spPr>
          <a:xfrm>
            <a:off x="-275192" y="1169448"/>
            <a:ext cx="1219200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Parse trees for the sentence </a:t>
            </a:r>
            <a:r>
              <a:rPr lang="en-US" sz="2400" dirty="0">
                <a:latin typeface="Courier New" panose="02070309020205020404" pitchFamily="49" charset="0"/>
                <a:cs typeface="Courier New" panose="02070309020205020404" pitchFamily="49" charset="0"/>
              </a:rPr>
              <a:t>if (a &lt; 2) if (b &gt; 3) x else y</a:t>
            </a:r>
            <a:r>
              <a:rPr lang="en-US" sz="2400" dirty="0"/>
              <a:t>.</a:t>
            </a:r>
          </a:p>
          <a:p>
            <a:pPr algn="ctr"/>
            <a:endParaRPr lang="en-US" sz="2400" dirty="0"/>
          </a:p>
        </p:txBody>
      </p:sp>
      <p:pic>
        <p:nvPicPr>
          <p:cNvPr id="7" name="Picture 2" descr="The lines are as follows. Line 1: Left angle bracket, s t m t, right angle bracket, colon, colon equals if, left angle bracket, c o n d, right angle bracket, left angle bracket, s t m t, right angle bracket. Line 2: Left angle bracket, s t m t, right angle bracket, colon, colon equals if, left angle bracket, c o n d, right angle bracket, left angle bracket, s t m t, right angle bracket, else, left angle bracket, s t m t, right angle bracket." title="Two lines of grammar for generating if-else statem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797" y="1807248"/>
            <a:ext cx="4167689" cy="386393"/>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In the first parse tree, the root node, left angle bracket, s t m t, right angle bracket, leads to two leaf nodes, if and else, and three branch nodes: left angle bracket, c o n d, right angle bracket, leading to the leaf node, left parenthesis, a less than 2, right parenthesis, left angle bracket, s t m t, right angle bracket, and left angle bracket, s t m t, right angle bracket, leading to the leaf node y. The second branch node, left angle bracket, s t m t, leads to the lead node if and to two branch nodes: Left angle bracket, c o n d, right angle bracket, leading to the leaf node, left parenthesis, b greater than 3, right parenthesis, and left angle bracket, s t m t, right angle bracket, leading to the leaf node x. In the second parse tree, the root node, lead angle bracket, leads to the leaf node if, and to two branch nodes: Left angle bracket, c o n d, right angle bracket, which leads to the leaf node, left parenthesis, a less than 2, right parenthesis, and left angle bracket, s t m t, right angle bracket. This node leads to two leaf nodes, if and else, and to three branch nodes: Left angle bracket, c o n d, right angle bracket, which leads to the leaf node, left parenthesis, b greater than 3, right parenthesis, left angle bracket, s t m t, right angle bracket, which leads to the leaf node x, and left angle bracket, s t m t, right angle bracket, s t m t, which leads to the leaf node y.&#10;" title="Two parse trees for if statem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887" y="2789238"/>
            <a:ext cx="5344763" cy="14999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3CB52D-3370-5B47-8B97-DB02AFEAC930}"/>
              </a:ext>
            </a:extLst>
          </p:cNvPr>
          <p:cNvSpPr txBox="1"/>
          <p:nvPr/>
        </p:nvSpPr>
        <p:spPr>
          <a:xfrm>
            <a:off x="49876" y="4994845"/>
            <a:ext cx="12192000" cy="430887"/>
          </a:xfrm>
          <a:prstGeom prst="rect">
            <a:avLst/>
          </a:prstGeom>
          <a:noFill/>
        </p:spPr>
        <p:txBody>
          <a:bodyPr wrap="square" rtlCol="0">
            <a:spAutoFit/>
          </a:bodyPr>
          <a:lstStyle/>
          <a:p>
            <a:pPr algn="ctr"/>
            <a:r>
              <a:rPr lang="en-US" sz="2200" dirty="0">
                <a:latin typeface="Arial" panose="020B0604020202020204" pitchFamily="34" charset="0"/>
                <a:cs typeface="Arial" panose="020B0604020202020204" pitchFamily="34" charset="0"/>
              </a:rPr>
              <a:t>(left) Parse tree for an if–if–else construction. (right) Parse tree for an if–if–else construction.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b="1" dirty="0">
                <a:solidFill>
                  <a:schemeClr val="tx1"/>
                </a:solidFill>
              </a:rPr>
              <a:t>2.10 Extended Backus–</a:t>
            </a:r>
            <a:r>
              <a:rPr lang="en-US" sz="1600" b="1" dirty="0" err="1">
                <a:solidFill>
                  <a:schemeClr val="tx1"/>
                </a:solidFill>
              </a:rPr>
              <a:t>Naur</a:t>
            </a:r>
            <a:r>
              <a:rPr lang="en-US" sz="1600" b="1"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23440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itle 1">
            <a:extLst>
              <a:ext uri="{FF2B5EF4-FFF2-40B4-BE49-F238E27FC236}">
                <a16:creationId xmlns:a16="http://schemas.microsoft.com/office/drawing/2014/main" id="{05808BD8-CCC3-BB4A-A929-5DD40F656AC4}"/>
              </a:ext>
            </a:extLst>
          </p:cNvPr>
          <p:cNvSpPr>
            <a:spLocks noGrp="1"/>
          </p:cNvSpPr>
          <p:nvPr>
            <p:ph type="title"/>
          </p:nvPr>
        </p:nvSpPr>
        <p:spPr/>
        <p:txBody>
          <a:bodyPr/>
          <a:lstStyle/>
          <a:p>
            <a:r>
              <a:rPr lang="en-US" dirty="0"/>
              <a:t>2.10 Extended Backus–</a:t>
            </a:r>
            <a:r>
              <a:rPr lang="en-US" dirty="0" err="1"/>
              <a:t>Naur</a:t>
            </a:r>
            <a:r>
              <a:rPr lang="en-US" dirty="0"/>
              <a:t> Form (EBNF)</a:t>
            </a:r>
          </a:p>
        </p:txBody>
      </p:sp>
      <p:sp>
        <p:nvSpPr>
          <p:cNvPr id="399" name="Google Shape;399;p59"/>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152396" indent="0">
              <a:buNone/>
            </a:pPr>
            <a:r>
              <a:rPr lang="en" dirty="0"/>
              <a:t>EBNF adds </a:t>
            </a:r>
            <a:r>
              <a:rPr lang="en-US" dirty="0"/>
              <a:t>includes the following syntactic extensions to BNF.</a:t>
            </a:r>
          </a:p>
          <a:p>
            <a:pPr>
              <a:buClr>
                <a:srgbClr val="000000"/>
              </a:buClr>
            </a:pPr>
            <a:r>
              <a:rPr lang="en" dirty="0">
                <a:latin typeface="+mn-lt"/>
                <a:cs typeface="Courier New"/>
                <a:sym typeface="Courier New"/>
              </a:rPr>
              <a:t>| </a:t>
            </a:r>
            <a:r>
              <a:rPr lang="en" dirty="0">
                <a:sym typeface="Courier New"/>
              </a:rPr>
              <a:t>m</a:t>
            </a:r>
            <a:r>
              <a:rPr lang="en" dirty="0"/>
              <a:t>eans ``alternation.’’</a:t>
            </a:r>
            <a:endParaRPr dirty="0"/>
          </a:p>
          <a:p>
            <a:pPr>
              <a:buClr>
                <a:srgbClr val="000000"/>
              </a:buClr>
            </a:pPr>
            <a:r>
              <a:rPr lang="en" dirty="0">
                <a:latin typeface="+mn-lt"/>
                <a:ea typeface="Courier New"/>
                <a:cs typeface="Courier New"/>
                <a:sym typeface="Courier New"/>
              </a:rPr>
              <a:t>[</a:t>
            </a:r>
            <a:r>
              <a:rPr lang="en" i="1" dirty="0">
                <a:latin typeface="+mn-lt"/>
                <a:ea typeface="Courier New"/>
                <a:cs typeface="Courier New"/>
                <a:sym typeface="Courier New"/>
              </a:rPr>
              <a:t>x</a:t>
            </a:r>
            <a:r>
              <a:rPr lang="en" dirty="0">
                <a:latin typeface="+mn-lt"/>
                <a:ea typeface="Courier New"/>
                <a:cs typeface="Courier New"/>
                <a:sym typeface="Courier New"/>
              </a:rPr>
              <a:t>]</a:t>
            </a:r>
            <a:r>
              <a:rPr lang="en" dirty="0">
                <a:latin typeface="+mn-lt"/>
              </a:rPr>
              <a:t> </a:t>
            </a:r>
            <a:r>
              <a:rPr lang="en" dirty="0"/>
              <a:t>means ``</a:t>
            </a:r>
            <a:r>
              <a:rPr lang="en" i="1" dirty="0"/>
              <a:t>x</a:t>
            </a:r>
            <a:r>
              <a:rPr lang="en" dirty="0"/>
              <a:t> is is optional’.’</a:t>
            </a:r>
            <a:endParaRPr dirty="0"/>
          </a:p>
          <a:p>
            <a:pPr>
              <a:buClr>
                <a:srgbClr val="000000"/>
              </a:buClr>
            </a:pPr>
            <a:r>
              <a:rPr lang="en" dirty="0">
                <a:latin typeface="+mn-lt"/>
                <a:ea typeface="Courier New"/>
                <a:cs typeface="Courier New"/>
                <a:sym typeface="Courier New"/>
              </a:rPr>
              <a:t>{</a:t>
            </a:r>
            <a:r>
              <a:rPr lang="en" i="1" dirty="0">
                <a:latin typeface="+mn-lt"/>
                <a:ea typeface="Courier New"/>
                <a:cs typeface="Courier New"/>
                <a:sym typeface="Courier New"/>
              </a:rPr>
              <a:t>x</a:t>
            </a:r>
            <a:r>
              <a:rPr lang="en" dirty="0">
                <a:latin typeface="+mn-lt"/>
                <a:ea typeface="Courier New"/>
                <a:cs typeface="Courier New"/>
                <a:sym typeface="Courier New"/>
              </a:rPr>
              <a:t>}*</a:t>
            </a:r>
            <a:r>
              <a:rPr lang="en" dirty="0">
                <a:latin typeface="+mn-lt"/>
              </a:rPr>
              <a:t> </a:t>
            </a:r>
            <a:r>
              <a:rPr lang="en" dirty="0"/>
              <a:t>means ``zero or more of </a:t>
            </a:r>
            <a:r>
              <a:rPr lang="en" i="1" dirty="0"/>
              <a:t>x.</a:t>
            </a:r>
            <a:r>
              <a:rPr lang="en" dirty="0"/>
              <a:t>’’</a:t>
            </a:r>
            <a:endParaRPr dirty="0"/>
          </a:p>
          <a:p>
            <a:pPr>
              <a:buClr>
                <a:srgbClr val="000000"/>
              </a:buClr>
            </a:pPr>
            <a:r>
              <a:rPr lang="en-US" dirty="0">
                <a:ea typeface="Courier New"/>
                <a:cs typeface="Courier New"/>
                <a:sym typeface="Courier New"/>
              </a:rPr>
              <a:t>{</a:t>
            </a:r>
            <a:r>
              <a:rPr lang="en-US" i="1" dirty="0">
                <a:ea typeface="Courier New"/>
                <a:cs typeface="Courier New"/>
                <a:sym typeface="Courier New"/>
              </a:rPr>
              <a:t>x</a:t>
            </a:r>
            <a:r>
              <a:rPr lang="en-US" dirty="0">
                <a:ea typeface="Courier New"/>
                <a:cs typeface="Courier New"/>
                <a:sym typeface="Courier New"/>
              </a:rPr>
              <a:t>}+</a:t>
            </a:r>
            <a:r>
              <a:rPr lang="en-US" dirty="0"/>
              <a:t> means ``one or more of </a:t>
            </a:r>
            <a:r>
              <a:rPr lang="en-US" i="1" dirty="0"/>
              <a:t>x</a:t>
            </a:r>
            <a:r>
              <a:rPr lang="en-US" dirty="0"/>
              <a:t>’’</a:t>
            </a:r>
            <a:endParaRPr lang="en" dirty="0">
              <a:latin typeface="Courier New"/>
              <a:ea typeface="Courier New"/>
              <a:cs typeface="Courier New"/>
              <a:sym typeface="Courier New"/>
            </a:endParaRPr>
          </a:p>
          <a:p>
            <a:pPr>
              <a:buClr>
                <a:srgbClr val="000000"/>
              </a:buClr>
            </a:pPr>
            <a:r>
              <a:rPr lang="en-US" dirty="0">
                <a:ea typeface="Courier New"/>
                <a:cs typeface="Courier New"/>
                <a:sym typeface="Courier New"/>
              </a:rPr>
              <a:t>{</a:t>
            </a:r>
            <a:r>
              <a:rPr lang="en-US" i="1" dirty="0">
                <a:ea typeface="Courier New"/>
                <a:cs typeface="Courier New"/>
                <a:sym typeface="Courier New"/>
              </a:rPr>
              <a:t>x</a:t>
            </a:r>
            <a:r>
              <a:rPr lang="en-US" dirty="0">
                <a:ea typeface="Courier New"/>
                <a:cs typeface="Courier New"/>
                <a:sym typeface="Courier New"/>
              </a:rPr>
              <a:t>}*(</a:t>
            </a:r>
            <a:r>
              <a:rPr lang="en-US" i="1" dirty="0">
                <a:ea typeface="Courier New"/>
                <a:cs typeface="Courier New"/>
                <a:sym typeface="Courier New"/>
              </a:rPr>
              <a:t>c</a:t>
            </a:r>
            <a:r>
              <a:rPr lang="en-US" dirty="0">
                <a:ea typeface="Courier New"/>
                <a:cs typeface="Courier New"/>
                <a:sym typeface="Courier New"/>
              </a:rPr>
              <a:t>)</a:t>
            </a:r>
            <a:r>
              <a:rPr lang="en-US" dirty="0"/>
              <a:t> means ``zero or more of </a:t>
            </a:r>
            <a:r>
              <a:rPr lang="en-US" i="1" dirty="0" err="1"/>
              <a:t>x</a:t>
            </a:r>
            <a:r>
              <a:rPr lang="en-US" dirty="0" err="1"/>
              <a:t>s</a:t>
            </a:r>
            <a:r>
              <a:rPr lang="en-US" dirty="0"/>
              <a:t> separated by </a:t>
            </a:r>
            <a:r>
              <a:rPr lang="en-US" i="1" dirty="0"/>
              <a:t>c</a:t>
            </a:r>
            <a:r>
              <a:rPr lang="en-US" dirty="0"/>
              <a:t>s.’’</a:t>
            </a:r>
          </a:p>
          <a:p>
            <a:pPr>
              <a:buClr>
                <a:srgbClr val="000000"/>
              </a:buClr>
            </a:pPr>
            <a:r>
              <a:rPr lang="en-US" dirty="0">
                <a:ea typeface="Courier New"/>
                <a:cs typeface="Courier New"/>
                <a:sym typeface="Courier New"/>
              </a:rPr>
              <a:t>{</a:t>
            </a:r>
            <a:r>
              <a:rPr lang="en-US" i="1" dirty="0">
                <a:ea typeface="Courier New"/>
                <a:cs typeface="Courier New"/>
                <a:sym typeface="Courier New"/>
              </a:rPr>
              <a:t>x</a:t>
            </a:r>
            <a:r>
              <a:rPr lang="en-US" dirty="0">
                <a:ea typeface="Courier New"/>
                <a:cs typeface="Courier New"/>
                <a:sym typeface="Courier New"/>
              </a:rPr>
              <a:t>}+(</a:t>
            </a:r>
            <a:r>
              <a:rPr lang="en-US" i="1" dirty="0">
                <a:ea typeface="Courier New"/>
                <a:cs typeface="Courier New"/>
                <a:sym typeface="Courier New"/>
              </a:rPr>
              <a:t>c</a:t>
            </a:r>
            <a:r>
              <a:rPr lang="en-US" dirty="0">
                <a:ea typeface="Courier New"/>
                <a:cs typeface="Courier New"/>
                <a:sym typeface="Courier New"/>
              </a:rPr>
              <a:t>)</a:t>
            </a:r>
            <a:r>
              <a:rPr lang="en-US" dirty="0"/>
              <a:t> means ``one or more of </a:t>
            </a:r>
            <a:r>
              <a:rPr lang="en-US" i="1" dirty="0" err="1"/>
              <a:t>x</a:t>
            </a:r>
            <a:r>
              <a:rPr lang="en-US" dirty="0" err="1"/>
              <a:t>s</a:t>
            </a:r>
            <a:r>
              <a:rPr lang="en-US" dirty="0"/>
              <a:t> separated by </a:t>
            </a:r>
            <a:r>
              <a:rPr lang="en-US" i="1" dirty="0"/>
              <a:t>c</a:t>
            </a:r>
            <a:r>
              <a:rPr lang="en-US" dirty="0"/>
              <a:t>s.’’</a:t>
            </a:r>
          </a:p>
          <a:p>
            <a:pPr marL="0" indent="0">
              <a:buClr>
                <a:srgbClr val="000000"/>
              </a:buClr>
              <a:buNone/>
            </a:pPr>
            <a:r>
              <a:rPr lang="en-US" dirty="0"/>
              <a:t>EBNF is often more convenient, but gains us no new expressive power; anything in EBNF can be written in ‘ordinary’ BNF</a:t>
            </a:r>
          </a:p>
          <a:p>
            <a:pPr>
              <a:buClr>
                <a:srgbClr val="000000"/>
              </a:buClr>
            </a:pPr>
            <a:endParaRPr lang="en-US" i="1" dirty="0"/>
          </a:p>
          <a:p>
            <a:pPr>
              <a:buClr>
                <a:srgbClr val="000000"/>
              </a:buClr>
            </a:pPr>
            <a:endParaRPr lang="en-US" i="1" dirty="0">
              <a:solidFill>
                <a:schemeClr val="tx1"/>
              </a:solidFill>
            </a:endParaRPr>
          </a:p>
          <a:p>
            <a:pPr marL="152396" indent="0">
              <a:buClr>
                <a:srgbClr val="000000"/>
              </a:buClr>
              <a:buNone/>
            </a:pPr>
            <a:endParaRPr lang="en" dirty="0">
              <a:solidFill>
                <a:schemeClr val="tx1"/>
              </a:solidFill>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b="1"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176792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2" name="Title 1">
            <a:extLst>
              <a:ext uri="{FF2B5EF4-FFF2-40B4-BE49-F238E27FC236}">
                <a16:creationId xmlns:a16="http://schemas.microsoft.com/office/drawing/2014/main" id="{D9526FD0-CB09-D54F-85D9-B5152EFD2720}"/>
              </a:ext>
            </a:extLst>
          </p:cNvPr>
          <p:cNvSpPr>
            <a:spLocks noGrp="1"/>
          </p:cNvSpPr>
          <p:nvPr>
            <p:ph type="title"/>
          </p:nvPr>
        </p:nvSpPr>
        <p:spPr/>
        <p:txBody>
          <a:bodyPr/>
          <a:lstStyle/>
          <a:p>
            <a:r>
              <a:rPr lang="en-US" dirty="0"/>
              <a:t>2.11 Context-Sensitivity and Semantics</a:t>
            </a:r>
          </a:p>
        </p:txBody>
      </p:sp>
      <p:sp>
        <p:nvSpPr>
          <p:cNvPr id="427" name="Google Shape;427;p63"/>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000000"/>
              </a:buClr>
            </a:pPr>
            <a:r>
              <a:rPr lang="en" dirty="0"/>
              <a:t>What is an example of something that is context-sensitive? </a:t>
            </a:r>
            <a:r>
              <a:rPr lang="en-US" dirty="0"/>
              <a:t>O</a:t>
            </a:r>
            <a:r>
              <a:rPr lang="en" dirty="0"/>
              <a:t>r something that is not context-free?</a:t>
            </a:r>
            <a:endParaRPr dirty="0"/>
          </a:p>
          <a:p>
            <a:pPr lvl="1">
              <a:spcBef>
                <a:spcPts val="0"/>
              </a:spcBef>
              <a:buClr>
                <a:srgbClr val="000000"/>
              </a:buClr>
            </a:pPr>
            <a:r>
              <a:rPr lang="en" dirty="0"/>
              <a:t>First letter of a sentence must be capitalized.</a:t>
            </a:r>
            <a:endParaRPr dirty="0"/>
          </a:p>
          <a:p>
            <a:pPr lvl="2">
              <a:spcBef>
                <a:spcPts val="0"/>
              </a:spcBef>
              <a:buClr>
                <a:srgbClr val="000000"/>
              </a:buClr>
            </a:pPr>
            <a:r>
              <a:rPr lang="en" dirty="0"/>
              <a:t>Augustine is a saint.</a:t>
            </a:r>
            <a:endParaRPr dirty="0"/>
          </a:p>
          <a:p>
            <a:pPr lvl="2">
              <a:spcBef>
                <a:spcPts val="0"/>
              </a:spcBef>
              <a:buClr>
                <a:srgbClr val="000000"/>
              </a:buClr>
            </a:pPr>
            <a:r>
              <a:rPr lang="en" dirty="0"/>
              <a:t>The saint is Augustine.</a:t>
            </a:r>
            <a:endParaRPr dirty="0"/>
          </a:p>
          <a:p>
            <a:pPr>
              <a:buClr>
                <a:srgbClr val="000000"/>
              </a:buClr>
            </a:pPr>
            <a:r>
              <a:rPr lang="en" dirty="0"/>
              <a:t>An example context-sensitive grammar (CSG) for this:</a:t>
            </a:r>
          </a:p>
          <a:p>
            <a:pPr marL="795847" lvl="1" indent="0">
              <a:spcBef>
                <a:spcPts val="0"/>
              </a:spcBef>
              <a:buClr>
                <a:srgbClr val="000000"/>
              </a:buClr>
              <a:buNone/>
            </a:pPr>
            <a:r>
              <a:rPr lang="en" sz="2400" dirty="0">
                <a:ea typeface="Courier New"/>
                <a:cs typeface="Courier New"/>
                <a:sym typeface="Courier New"/>
              </a:rPr>
              <a:t>	</a:t>
            </a:r>
          </a:p>
          <a:p>
            <a:pPr marL="795847" lvl="1" indent="0">
              <a:spcBef>
                <a:spcPts val="0"/>
              </a:spcBef>
              <a:buClr>
                <a:srgbClr val="000000"/>
              </a:buClr>
              <a:buNone/>
            </a:pPr>
            <a:endParaRPr dirty="0">
              <a:latin typeface="+mn-lt"/>
            </a:endParaRPr>
          </a:p>
          <a:p>
            <a:pPr>
              <a:buClr>
                <a:srgbClr val="000000"/>
              </a:buClr>
            </a:pPr>
            <a:r>
              <a:rPr lang="en" dirty="0"/>
              <a:t>Other examples of context:</a:t>
            </a:r>
            <a:endParaRPr dirty="0"/>
          </a:p>
          <a:p>
            <a:pPr lvl="1">
              <a:spcBef>
                <a:spcPts val="0"/>
              </a:spcBef>
              <a:buClr>
                <a:srgbClr val="000000"/>
              </a:buClr>
            </a:pPr>
            <a:r>
              <a:rPr lang="en" dirty="0"/>
              <a:t>A variable must be declared before it is used.</a:t>
            </a:r>
            <a:endParaRPr dirty="0"/>
          </a:p>
          <a:p>
            <a:pPr lvl="1">
              <a:spcBef>
                <a:spcPts val="0"/>
              </a:spcBef>
              <a:buClr>
                <a:srgbClr val="000000"/>
              </a:buClr>
            </a:pPr>
            <a:r>
              <a:rPr lang="en" dirty="0">
                <a:latin typeface="Courier New"/>
                <a:ea typeface="Courier New"/>
                <a:cs typeface="Courier New"/>
                <a:sym typeface="Courier New"/>
              </a:rPr>
              <a:t>* </a:t>
            </a:r>
            <a:r>
              <a:rPr lang="en" dirty="0"/>
              <a:t>operator in C</a:t>
            </a:r>
            <a:endParaRPr dirty="0"/>
          </a:p>
        </p:txBody>
      </p:sp>
      <p:pic>
        <p:nvPicPr>
          <p:cNvPr id="11266" name="Picture 2" descr="The lines are as follows. Line 1: Left angle bracket, sentence, right angle bracket, forward arrow, left angle bracket, start, right angle bracket, left angle bracket, article, right angle bracket, left angle bracket, noun, right angle bracket, left angle bracket, verb, right angle bracket, left angle bracket, adverb, right angle bracket, period. Line 2: Left angle bracket, start, right angle bracket, left angle bracket, article, right angle bracket, forward arrow, uppercase a, vertical bar, uppercase a, n vertical bar, uppercase T h e. Line 3: Left angle bracket, article, right angle bracket, forward arrow, lowercase a, vertical bar, lowercase a, n, vertical bar the." title="Three lines of context-sensitive grammar for capitalizing the first letter of a sent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120" y="4002768"/>
            <a:ext cx="6229376" cy="656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2" name="Title 1">
            <a:extLst>
              <a:ext uri="{FF2B5EF4-FFF2-40B4-BE49-F238E27FC236}">
                <a16:creationId xmlns:a16="http://schemas.microsoft.com/office/drawing/2014/main" id="{3636E829-5869-D04F-8D7A-7859E17E13B8}"/>
              </a:ext>
            </a:extLst>
          </p:cNvPr>
          <p:cNvSpPr>
            <a:spLocks noGrp="1"/>
          </p:cNvSpPr>
          <p:nvPr>
            <p:ph type="title"/>
          </p:nvPr>
        </p:nvSpPr>
        <p:spPr/>
        <p:txBody>
          <a:bodyPr/>
          <a:lstStyle/>
          <a:p>
            <a:r>
              <a:rPr lang="en" dirty="0"/>
              <a:t>Semantics</a:t>
            </a:r>
            <a:endParaRPr lang="en-US" dirty="0"/>
          </a:p>
        </p:txBody>
      </p:sp>
      <p:sp>
        <p:nvSpPr>
          <p:cNvPr id="499" name="Google Shape;499;p73"/>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chemeClr val="dk1"/>
              </a:buClr>
            </a:pPr>
            <a:r>
              <a:rPr lang="en" dirty="0"/>
              <a:t>Static semantics</a:t>
            </a:r>
            <a:endParaRPr dirty="0"/>
          </a:p>
          <a:p>
            <a:pPr lvl="1">
              <a:spcBef>
                <a:spcPts val="0"/>
              </a:spcBef>
              <a:buClr>
                <a:schemeClr val="dk1"/>
              </a:buClr>
            </a:pPr>
            <a:r>
              <a:rPr lang="en" dirty="0"/>
              <a:t>Declaring a variable before its usage</a:t>
            </a:r>
            <a:endParaRPr dirty="0"/>
          </a:p>
          <a:p>
            <a:pPr lvl="1">
              <a:spcBef>
                <a:spcPts val="0"/>
              </a:spcBef>
              <a:buClr>
                <a:schemeClr val="dk1"/>
              </a:buClr>
            </a:pPr>
            <a:r>
              <a:rPr lang="en" dirty="0"/>
              <a:t>Type compatibility</a:t>
            </a:r>
            <a:endParaRPr dirty="0"/>
          </a:p>
          <a:p>
            <a:pPr lvl="1">
              <a:spcBef>
                <a:spcPts val="0"/>
              </a:spcBef>
              <a:buClr>
                <a:schemeClr val="dk1"/>
              </a:buClr>
            </a:pPr>
            <a:r>
              <a:rPr lang="en" dirty="0"/>
              <a:t>Can use attribute grammars</a:t>
            </a:r>
          </a:p>
          <a:p>
            <a:pPr lvl="1">
              <a:spcBef>
                <a:spcPts val="0"/>
              </a:spcBef>
              <a:buClr>
                <a:schemeClr val="dk1"/>
              </a:buClr>
            </a:pPr>
            <a:endParaRPr dirty="0"/>
          </a:p>
          <a:p>
            <a:pPr>
              <a:buClr>
                <a:srgbClr val="000000"/>
              </a:buClr>
            </a:pPr>
            <a:r>
              <a:rPr lang="en" dirty="0"/>
              <a:t>Dynamic semantics (in order from least to most formal)</a:t>
            </a:r>
          </a:p>
          <a:p>
            <a:pPr lvl="1">
              <a:buClr>
                <a:srgbClr val="000000"/>
              </a:buClr>
            </a:pPr>
            <a:r>
              <a:rPr lang="en" dirty="0"/>
              <a:t>Operational (interpreter implementation; Chapters 10–12)</a:t>
            </a:r>
          </a:p>
          <a:p>
            <a:pPr lvl="1">
              <a:buClr>
                <a:srgbClr val="000000"/>
              </a:buClr>
            </a:pPr>
            <a:r>
              <a:rPr lang="en" dirty="0"/>
              <a:t>Denotational</a:t>
            </a:r>
          </a:p>
          <a:p>
            <a:pPr lvl="1">
              <a:buClr>
                <a:srgbClr val="000000"/>
              </a:buClr>
            </a:pPr>
            <a:r>
              <a:rPr lang="en" dirty="0"/>
              <a:t>Axiomatic</a:t>
            </a:r>
            <a:endParaRPr dirty="0"/>
          </a:p>
        </p:txBody>
      </p:sp>
    </p:spTree>
    <p:extLst>
      <p:ext uri="{BB962C8B-B14F-4D97-AF65-F5344CB8AC3E}">
        <p14:creationId xmlns:p14="http://schemas.microsoft.com/office/powerpoint/2010/main" val="1096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69894"/>
            <a:ext cx="10287000" cy="5020023"/>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b="1" dirty="0">
                <a:solidFill>
                  <a:schemeClr val="tx1"/>
                </a:solidFill>
              </a:rPr>
              <a:t>2.12 Thematic Takeaways</a:t>
            </a:r>
          </a:p>
          <a:p>
            <a:r>
              <a:rPr lang="en-US" sz="1600" dirty="0">
                <a:solidFill>
                  <a:schemeClr val="tx1"/>
                </a:solidFill>
              </a:rPr>
              <a:t>2.13 Chapter Summary</a:t>
            </a:r>
          </a:p>
          <a:p>
            <a:endParaRPr lang="en-US" sz="1600" dirty="0"/>
          </a:p>
          <a:p>
            <a:pPr marL="152396"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226978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2E10-FD10-AA49-88DF-2F52761FA42A}"/>
              </a:ext>
            </a:extLst>
          </p:cNvPr>
          <p:cNvSpPr>
            <a:spLocks noGrp="1"/>
          </p:cNvSpPr>
          <p:nvPr>
            <p:ph type="title"/>
          </p:nvPr>
        </p:nvSpPr>
        <p:spPr/>
        <p:txBody>
          <a:bodyPr/>
          <a:lstStyle/>
          <a:p>
            <a:r>
              <a:rPr lang="en-US" dirty="0"/>
              <a:t>2.12 Thematic Takeaways</a:t>
            </a:r>
          </a:p>
        </p:txBody>
      </p:sp>
      <p:sp>
        <p:nvSpPr>
          <p:cNvPr id="3" name="Content Placeholder 2">
            <a:extLst>
              <a:ext uri="{FF2B5EF4-FFF2-40B4-BE49-F238E27FC236}">
                <a16:creationId xmlns:a16="http://schemas.microsoft.com/office/drawing/2014/main" id="{F00E7764-F1A5-074F-9ABB-FD1DDDE7CE26}"/>
              </a:ext>
            </a:extLst>
          </p:cNvPr>
          <p:cNvSpPr>
            <a:spLocks noGrp="1"/>
          </p:cNvSpPr>
          <p:nvPr>
            <p:ph idx="1"/>
          </p:nvPr>
        </p:nvSpPr>
        <p:spPr/>
        <p:txBody>
          <a:bodyPr/>
          <a:lstStyle/>
          <a:p>
            <a:r>
              <a:rPr lang="en-US" sz="1900" dirty="0"/>
              <a:t>The identifiers and numbers in programming languages can be described by a </a:t>
            </a:r>
            <a:r>
              <a:rPr lang="en-US" sz="1900" i="1" dirty="0"/>
              <a:t>regular grammar</a:t>
            </a:r>
            <a:r>
              <a:rPr lang="en-US" sz="1900" dirty="0"/>
              <a:t>.</a:t>
            </a:r>
          </a:p>
          <a:p>
            <a:r>
              <a:rPr lang="en-US" sz="1900" dirty="0"/>
              <a:t>The (nested) expressions in programming languages can be described by a </a:t>
            </a:r>
            <a:r>
              <a:rPr lang="en-US" sz="1900" i="1" dirty="0"/>
              <a:t>context-free grammar</a:t>
            </a:r>
            <a:r>
              <a:rPr lang="en-US" sz="1900" dirty="0"/>
              <a:t>.</a:t>
            </a:r>
          </a:p>
          <a:p>
            <a:r>
              <a:rPr lang="en-US" sz="1900" dirty="0"/>
              <a:t>Neither a regular nor a context-free grammar can describe the rule that a variable must be declared before it is used.</a:t>
            </a:r>
          </a:p>
          <a:p>
            <a:r>
              <a:rPr lang="en-US" sz="1900" dirty="0"/>
              <a:t>Grammars are language recognition devices as well as language generative devices.</a:t>
            </a:r>
          </a:p>
          <a:p>
            <a:r>
              <a:rPr lang="en-US" sz="1900" dirty="0"/>
              <a:t>An </a:t>
            </a:r>
            <a:r>
              <a:rPr lang="en-US" sz="1900" i="1" dirty="0"/>
              <a:t>ambiguous</a:t>
            </a:r>
            <a:r>
              <a:rPr lang="en-US" sz="1900" dirty="0"/>
              <a:t> grammar poses a problem for language recognition.</a:t>
            </a:r>
          </a:p>
          <a:p>
            <a:r>
              <a:rPr lang="en-US" sz="1900" dirty="0"/>
              <a:t>Two parse trees for the same sentence from a language are sufficient to prove that the grammar for the language is </a:t>
            </a:r>
            <a:r>
              <a:rPr lang="en-US" sz="1900" i="1" dirty="0"/>
              <a:t>ambiguous</a:t>
            </a:r>
            <a:r>
              <a:rPr lang="en-US" sz="1900" dirty="0"/>
              <a:t>.</a:t>
            </a:r>
          </a:p>
          <a:p>
            <a:r>
              <a:rPr lang="en-US" sz="1900" dirty="0"/>
              <a:t>Semantic properties, including precedence and associativity, can be modeled in a context-free grammar.</a:t>
            </a:r>
          </a:p>
        </p:txBody>
      </p:sp>
    </p:spTree>
    <p:extLst>
      <p:ext uri="{BB962C8B-B14F-4D97-AF65-F5344CB8AC3E}">
        <p14:creationId xmlns:p14="http://schemas.microsoft.com/office/powerpoint/2010/main" val="195493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E895-1DB5-8B44-A754-05500B6DC313}"/>
              </a:ext>
            </a:extLst>
          </p:cNvPr>
          <p:cNvSpPr>
            <a:spLocks noGrp="1"/>
          </p:cNvSpPr>
          <p:nvPr>
            <p:ph type="title"/>
          </p:nvPr>
        </p:nvSpPr>
        <p:spPr/>
        <p:txBody>
          <a:bodyPr/>
          <a:lstStyle/>
          <a:p>
            <a:r>
              <a:rPr lang="en-US" dirty="0"/>
              <a:t>2.13 Chapter Summary</a:t>
            </a:r>
          </a:p>
        </p:txBody>
      </p:sp>
      <p:sp>
        <p:nvSpPr>
          <p:cNvPr id="5" name="TextBox 4">
            <a:extLst>
              <a:ext uri="{FF2B5EF4-FFF2-40B4-BE49-F238E27FC236}">
                <a16:creationId xmlns:a16="http://schemas.microsoft.com/office/drawing/2014/main" id="{EEB9F326-DA44-9C4D-A7C4-A1E96139C20B}"/>
              </a:ext>
            </a:extLst>
          </p:cNvPr>
          <p:cNvSpPr txBox="1"/>
          <p:nvPr/>
        </p:nvSpPr>
        <p:spPr>
          <a:xfrm>
            <a:off x="1725478" y="5527729"/>
            <a:ext cx="8772041" cy="1200329"/>
          </a:xfrm>
          <a:prstGeom prst="rect">
            <a:avLst/>
          </a:prstGeom>
          <a:noFill/>
        </p:spPr>
        <p:txBody>
          <a:bodyPr wrap="square" rtlCol="0">
            <a:spAutoFit/>
          </a:bodyPr>
          <a:lstStyle/>
          <a:p>
            <a:r>
              <a:rPr lang="en-US" sz="2400" dirty="0"/>
              <a:t>Table 2.12 Formal Grammar Capabilities Vis à Vis Programming Language Constructs (Key: PL = programming language.)</a:t>
            </a:r>
          </a:p>
          <a:p>
            <a:endParaRPr lang="en-US" sz="2400" dirty="0"/>
          </a:p>
        </p:txBody>
      </p:sp>
      <p:pic>
        <p:nvPicPr>
          <p:cNvPr id="20482" name="Picture 2" descr="The table shows five columns: Formal language and grammar, modeling capability, example language, P L analog, and P L code example. The row entries are as follows. Row 1. Formal language and grammar: Regular. Modeling capability: Lexemes. Example language: L, left parenthesis, a asterisk b asterisk, right parenthesis. P L analog: Tokens, ids, and numbers. P L code example: index 1 semicolon 17 period 76. Row 2. Formal language and grammar: Context-free. Modeling capability: Balanced pairs. Example language: Left curly brace, a to the power of n b to the power of n, vertical bar, n greater than or equal to 0, right curly brace. P L analog: Nested expressions or blocks. P L code example: Left parenthesis, a asterisk, left parenthesis, b plus c, right parenthesis, right parenthesis, semicolon, if forward slash else. Row 3. Formal language and grammar: Context-free. Modeling capability: Palindromes. Example language: Left curly brace, x x to the power of r, vertical bar, x element of set, left curly brace, a comma b, right curly brace, asterisk, right curly brace. P L analog: N A. P L code example: N A. Row 4. Formal language and grammar: Context-sensitive. Modeling capability: One-to-one mapping. Example language: Left curly brace, x x, vertical bar, x element of set, left curly brace, a comma b, right curly brace, asterisk, right curly brace. P L analog: Variable declarations and references. P L code example: i n t a, semicolon, a equals 1, semicolon. Row 5. Formal language and grammar: Context-sensitive. Modeling capability: Context. Example language: Left curly brace, a to the power of n, b to the power of n, c to the power of n, vertical bar, n greater than or equal to 0, right curly brace. P L analog: N A. P L code example: N A.&#10;" title="A table of modeling capability, example language, P L analog, and P L code example for different formal language and gramm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14" y="1538156"/>
            <a:ext cx="10159958" cy="263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9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2" name="Title 1">
            <a:extLst>
              <a:ext uri="{FF2B5EF4-FFF2-40B4-BE49-F238E27FC236}">
                <a16:creationId xmlns:a16="http://schemas.microsoft.com/office/drawing/2014/main" id="{FC27EFF2-5166-8441-86C7-42090A3B9E01}"/>
              </a:ext>
            </a:extLst>
          </p:cNvPr>
          <p:cNvSpPr>
            <a:spLocks noGrp="1"/>
          </p:cNvSpPr>
          <p:nvPr>
            <p:ph type="title"/>
          </p:nvPr>
        </p:nvSpPr>
        <p:spPr/>
        <p:txBody>
          <a:bodyPr/>
          <a:lstStyle/>
          <a:p>
            <a:r>
              <a:rPr lang="en" dirty="0"/>
              <a:t>Constructs and Capabilities</a:t>
            </a:r>
            <a:endParaRPr lang="en-US" dirty="0"/>
          </a:p>
        </p:txBody>
      </p:sp>
      <p:sp>
        <p:nvSpPr>
          <p:cNvPr id="492" name="Google Shape;492;p72"/>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Clr>
                <a:srgbClr val="000000"/>
              </a:buClr>
            </a:pPr>
            <a:r>
              <a:rPr lang="en" dirty="0"/>
              <a:t>Regular grammars can capture rules for a valid identifier and integer in C or Java.</a:t>
            </a:r>
            <a:endParaRPr dirty="0"/>
          </a:p>
          <a:p>
            <a:pPr>
              <a:buClr>
                <a:srgbClr val="000000"/>
              </a:buClr>
            </a:pPr>
            <a:r>
              <a:rPr lang="en" dirty="0"/>
              <a:t>Context-free grammars can capture rules for a valid mathematical expression in C or Java.</a:t>
            </a:r>
            <a:endParaRPr dirty="0"/>
          </a:p>
          <a:p>
            <a:pPr>
              <a:buClr>
                <a:srgbClr val="000000"/>
              </a:buClr>
            </a:pPr>
            <a:r>
              <a:rPr lang="en" dirty="0"/>
              <a:t>Neither can capture fact that a variable must be declared before it is used.</a:t>
            </a:r>
            <a:endParaRPr dirty="0"/>
          </a:p>
          <a:p>
            <a:pPr>
              <a:buClr>
                <a:srgbClr val="000000"/>
              </a:buClr>
            </a:pPr>
            <a:r>
              <a:rPr lang="en" dirty="0"/>
              <a:t>Can model/push semantic properties like precedence and associativity into a context-free grammar</a:t>
            </a:r>
            <a:endParaRPr dirty="0"/>
          </a:p>
        </p:txBody>
      </p:sp>
    </p:spTree>
    <p:extLst>
      <p:ext uri="{BB962C8B-B14F-4D97-AF65-F5344CB8AC3E}">
        <p14:creationId xmlns:p14="http://schemas.microsoft.com/office/powerpoint/2010/main" val="370038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Title 1">
            <a:extLst>
              <a:ext uri="{FF2B5EF4-FFF2-40B4-BE49-F238E27FC236}">
                <a16:creationId xmlns:a16="http://schemas.microsoft.com/office/drawing/2014/main" id="{7355A403-E523-344E-BB5A-A011690A7C01}"/>
              </a:ext>
            </a:extLst>
          </p:cNvPr>
          <p:cNvSpPr>
            <a:spLocks noGrp="1"/>
          </p:cNvSpPr>
          <p:nvPr>
            <p:ph type="title"/>
          </p:nvPr>
        </p:nvSpPr>
        <p:spPr/>
        <p:txBody>
          <a:bodyPr/>
          <a:lstStyle/>
          <a:p>
            <a:r>
              <a:rPr lang="en" sz="3200" dirty="0"/>
              <a:t>Progressive Types of Sentence Validity</a:t>
            </a:r>
            <a:endParaRPr lang="en-US" dirty="0"/>
          </a:p>
        </p:txBody>
      </p:sp>
      <p:pic>
        <p:nvPicPr>
          <p:cNvPr id="1026" name="Picture 2" descr="The table shows four columns: Candidate sentence, lexically valid, syntactically valid, and semantically valid. The row entries are as follows. Row 1: Augustine is a saintt, no, no, no. The word saint consists of two t's. Row 2: Saint Augustine is a. yes, no, no. Row 3: Saint is a Augustine, yes, yes, no. Row 4: Augustine is a saint, yes, yes, yes.&#10;" title="A table of validity of different candidate sent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18" y="1490499"/>
            <a:ext cx="10289113" cy="195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3" name="Title 2">
            <a:extLst>
              <a:ext uri="{FF2B5EF4-FFF2-40B4-BE49-F238E27FC236}">
                <a16:creationId xmlns:a16="http://schemas.microsoft.com/office/drawing/2014/main" id="{CE707C9A-3343-4147-925F-D4A9289B38DA}"/>
              </a:ext>
            </a:extLst>
          </p:cNvPr>
          <p:cNvSpPr>
            <a:spLocks noGrp="1"/>
          </p:cNvSpPr>
          <p:nvPr>
            <p:ph type="title"/>
          </p:nvPr>
        </p:nvSpPr>
        <p:spPr/>
        <p:txBody>
          <a:bodyPr/>
          <a:lstStyle/>
          <a:p>
            <a:r>
              <a:rPr lang="en"/>
              <a:t>The Chomsky Hierarchy</a:t>
            </a:r>
            <a:endParaRPr lang="en-US" dirty="0"/>
          </a:p>
        </p:txBody>
      </p:sp>
      <p:sp>
        <p:nvSpPr>
          <p:cNvPr id="2" name="TextBox 1">
            <a:extLst>
              <a:ext uri="{FF2B5EF4-FFF2-40B4-BE49-F238E27FC236}">
                <a16:creationId xmlns:a16="http://schemas.microsoft.com/office/drawing/2014/main" id="{7F1CD357-0AD3-214D-B8BF-976A9B23EDB9}"/>
              </a:ext>
            </a:extLst>
          </p:cNvPr>
          <p:cNvSpPr txBox="1"/>
          <p:nvPr/>
        </p:nvSpPr>
        <p:spPr>
          <a:xfrm>
            <a:off x="925830" y="5640432"/>
            <a:ext cx="9980332" cy="1138773"/>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rPr>
              <a:t>Table 2.13 Summary </a:t>
            </a:r>
            <a:r>
              <a:rPr lang="en-US" sz="2200" dirty="0">
                <a:latin typeface="Arial" panose="020B0604020202020204" pitchFamily="34" charset="0"/>
                <a:cs typeface="Arial" panose="020B0604020202020204" pitchFamily="34" charset="0"/>
              </a:rPr>
              <a:t>of Formal Languages and Grammars, and Models of Computation</a:t>
            </a:r>
          </a:p>
          <a:p>
            <a:endParaRPr lang="en-US" sz="2400" dirty="0"/>
          </a:p>
        </p:txBody>
      </p:sp>
      <p:pic>
        <p:nvPicPr>
          <p:cNvPr id="21506" name="Picture 2" descr="The table shows five columns: Type, formal language, defined or generated by formal grammar, recognized by automaton model of computation, and constraints on production rules. The row entries are as follows. Row 1: Type-3, regular language, regular grammar, deterministic finite automaton, uppercase X leads to lowercase z uppercase Y vertical bar lowercase z or uppercase X leads to uppercase Y lowercase z vertical bar lowercase z. Row 2: Type-2, context-free language, context-free grammar, pushdown automaton, X leads to nu. Row 3: Type-1, context-sensitive language, context-sensitive grammar, linear-bounded automaton, alpha X beta leads to alpha nu beta. Row 4: Type-0, recursively enumerable language, unrestricted grammar, Turing machine, alpha leads to beta.&#10;" title="A table of formal grammar, automaton, and production rules for different types of formal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 y="1527175"/>
            <a:ext cx="10263786" cy="3709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Title 1">
            <a:extLst>
              <a:ext uri="{FF2B5EF4-FFF2-40B4-BE49-F238E27FC236}">
                <a16:creationId xmlns:a16="http://schemas.microsoft.com/office/drawing/2014/main" id="{AB65CFF8-E712-9845-81E1-693354AE3044}"/>
              </a:ext>
            </a:extLst>
          </p:cNvPr>
          <p:cNvSpPr>
            <a:spLocks noGrp="1"/>
          </p:cNvSpPr>
          <p:nvPr>
            <p:ph type="title"/>
          </p:nvPr>
        </p:nvSpPr>
        <p:spPr/>
        <p:txBody>
          <a:bodyPr/>
          <a:lstStyle/>
          <a:p>
            <a:r>
              <a:rPr lang="en-US" dirty="0"/>
              <a:t>Progressive Types of Program Expression Validity</a:t>
            </a:r>
          </a:p>
        </p:txBody>
      </p:sp>
      <p:pic>
        <p:nvPicPr>
          <p:cNvPr id="2050" name="Picture 2" descr="The table shows four columns: Candidate expression, lexically valid, syntactically valid, and semantically valid. The row entries are as follows. Row 1: Equals i n t t plus 3 y x semicolon, no, no, no. Row 2: Equals i n t plus 3 y x semicolon, yes, no, no. Row 3: i n t 3 equals y plus x semicolon, yes, yes, no. Row 4: i n t y equals x plus 3 semicolon, yes, yes, yes.&#10;" title="A table of validity of different candidate exp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107" y="1518780"/>
            <a:ext cx="10265535" cy="190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02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4683-B77A-F548-BA1C-CFB8E170171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E9CDA16D-FF39-064B-8D7F-EA9826489A23}"/>
              </a:ext>
            </a:extLst>
          </p:cNvPr>
          <p:cNvSpPr>
            <a:spLocks noGrp="1"/>
          </p:cNvSpPr>
          <p:nvPr>
            <p:ph idx="1"/>
          </p:nvPr>
        </p:nvSpPr>
        <p:spPr>
          <a:xfrm>
            <a:off x="925830" y="1123122"/>
            <a:ext cx="10287000" cy="5066795"/>
          </a:xfrm>
        </p:spPr>
        <p:txBody>
          <a:bodyPr/>
          <a:lstStyle/>
          <a:p>
            <a:r>
              <a:rPr lang="en-US" sz="1600" dirty="0">
                <a:solidFill>
                  <a:schemeClr val="tx1"/>
                </a:solidFill>
              </a:rPr>
              <a:t>2.1 Chapter Objectives</a:t>
            </a:r>
          </a:p>
          <a:p>
            <a:r>
              <a:rPr lang="en-US" sz="1600" dirty="0">
                <a:solidFill>
                  <a:schemeClr val="tx1"/>
                </a:solidFill>
              </a:rPr>
              <a:t>2.2 Introduction to Formal Languages</a:t>
            </a:r>
          </a:p>
          <a:p>
            <a:r>
              <a:rPr lang="en-US" sz="1600" b="1" dirty="0">
                <a:solidFill>
                  <a:schemeClr val="tx1"/>
                </a:solidFill>
              </a:rPr>
              <a:t>2.3 Regular Expressions and Regular Languages</a:t>
            </a:r>
          </a:p>
          <a:p>
            <a:r>
              <a:rPr lang="en-US" sz="1600" dirty="0">
                <a:solidFill>
                  <a:schemeClr val="tx1"/>
                </a:solidFill>
              </a:rPr>
              <a:t>2.4 Grammars and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2.5 Context-Free Languages and Grammars</a:t>
            </a:r>
          </a:p>
          <a:p>
            <a:r>
              <a:rPr lang="en-US" sz="1600" dirty="0">
                <a:solidFill>
                  <a:schemeClr val="tx1"/>
                </a:solidFill>
              </a:rPr>
              <a:t>2.6 Language Generation: Sentence Derivations</a:t>
            </a:r>
          </a:p>
          <a:p>
            <a:r>
              <a:rPr lang="en-US" sz="1600" dirty="0">
                <a:solidFill>
                  <a:schemeClr val="tx1"/>
                </a:solidFill>
              </a:rPr>
              <a:t>2.7 Language Recognition: Parsing</a:t>
            </a:r>
          </a:p>
          <a:p>
            <a:r>
              <a:rPr lang="en-US" sz="1600" dirty="0">
                <a:solidFill>
                  <a:schemeClr val="tx1"/>
                </a:solidFill>
              </a:rPr>
              <a:t>2.8 Syntactic Ambiguity</a:t>
            </a:r>
          </a:p>
          <a:p>
            <a:r>
              <a:rPr lang="en-US" sz="1600" dirty="0">
                <a:solidFill>
                  <a:schemeClr val="tx1"/>
                </a:solidFill>
              </a:rPr>
              <a:t>2.9 Grammar Disambiguation</a:t>
            </a:r>
          </a:p>
          <a:p>
            <a:r>
              <a:rPr lang="en-US" sz="1600" dirty="0">
                <a:solidFill>
                  <a:schemeClr val="tx1"/>
                </a:solidFill>
              </a:rPr>
              <a:t>2.10 Extended Backus–</a:t>
            </a:r>
            <a:r>
              <a:rPr lang="en-US" sz="1600" dirty="0" err="1">
                <a:solidFill>
                  <a:schemeClr val="tx1"/>
                </a:solidFill>
              </a:rPr>
              <a:t>Naur</a:t>
            </a:r>
            <a:r>
              <a:rPr lang="en-US" sz="1600" dirty="0">
                <a:solidFill>
                  <a:schemeClr val="tx1"/>
                </a:solidFill>
              </a:rPr>
              <a:t> Form</a:t>
            </a:r>
          </a:p>
          <a:p>
            <a:r>
              <a:rPr lang="en-US" sz="1600" dirty="0">
                <a:solidFill>
                  <a:schemeClr val="tx1"/>
                </a:solidFill>
              </a:rPr>
              <a:t>2.11 Context-Sensitivity and Semantics</a:t>
            </a:r>
          </a:p>
          <a:p>
            <a:r>
              <a:rPr lang="en-US" sz="1600" dirty="0">
                <a:solidFill>
                  <a:schemeClr val="tx1"/>
                </a:solidFill>
              </a:rPr>
              <a:t>2.12 Thematic Takeaways</a:t>
            </a:r>
          </a:p>
          <a:p>
            <a:r>
              <a:rPr lang="en-US" sz="1600" dirty="0">
                <a:solidFill>
                  <a:schemeClr val="tx1"/>
                </a:solidFill>
              </a:rPr>
              <a:t>2.13 Chapter Summary</a:t>
            </a:r>
            <a:endParaRPr lang="en-US" sz="1600" dirty="0"/>
          </a:p>
        </p:txBody>
      </p:sp>
    </p:spTree>
    <p:extLst>
      <p:ext uri="{BB962C8B-B14F-4D97-AF65-F5344CB8AC3E}">
        <p14:creationId xmlns:p14="http://schemas.microsoft.com/office/powerpoint/2010/main" val="195435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Title 1">
            <a:extLst>
              <a:ext uri="{FF2B5EF4-FFF2-40B4-BE49-F238E27FC236}">
                <a16:creationId xmlns:a16="http://schemas.microsoft.com/office/drawing/2014/main" id="{D2499F87-05D4-B64C-88C8-E906BBE50C33}"/>
              </a:ext>
            </a:extLst>
          </p:cNvPr>
          <p:cNvSpPr>
            <a:spLocks noGrp="1"/>
          </p:cNvSpPr>
          <p:nvPr>
            <p:ph type="title"/>
          </p:nvPr>
        </p:nvSpPr>
        <p:spPr/>
        <p:txBody>
          <a:bodyPr/>
          <a:lstStyle/>
          <a:p>
            <a:r>
              <a:rPr lang="en-US" dirty="0"/>
              <a:t>2.3.1 Regular Expressions</a:t>
            </a:r>
          </a:p>
        </p:txBody>
      </p:sp>
      <p:sp>
        <p:nvSpPr>
          <p:cNvPr id="103" name="Google Shape;103;p20"/>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lvl="0" indent="0">
              <a:buClr>
                <a:srgbClr val="000000"/>
              </a:buClr>
              <a:buNone/>
            </a:pPr>
            <a:r>
              <a:rPr lang="en-US" i="1" dirty="0"/>
              <a:t>Lexemes </a:t>
            </a:r>
            <a:r>
              <a:rPr lang="en-US" dirty="0"/>
              <a:t>can be formally described by </a:t>
            </a:r>
            <a:r>
              <a:rPr lang="en-US" i="1" dirty="0"/>
              <a:t>regular grammars.</a:t>
            </a:r>
          </a:p>
          <a:p>
            <a:pPr>
              <a:buClr>
                <a:srgbClr val="000000"/>
              </a:buClr>
            </a:pPr>
            <a:r>
              <a:rPr lang="en-US" dirty="0">
                <a:latin typeface="Courier New"/>
                <a:ea typeface="Courier New"/>
                <a:cs typeface="Courier New"/>
                <a:sym typeface="Courier New"/>
              </a:rPr>
              <a:t>+</a:t>
            </a:r>
            <a:r>
              <a:rPr lang="en-US" dirty="0"/>
              <a:t> (or)</a:t>
            </a:r>
          </a:p>
          <a:p>
            <a:pPr>
              <a:buClr>
                <a:srgbClr val="000000"/>
              </a:buClr>
            </a:pPr>
            <a:r>
              <a:rPr lang="en-US" dirty="0">
                <a:latin typeface="Courier New"/>
                <a:ea typeface="Courier New"/>
                <a:cs typeface="Courier New"/>
                <a:sym typeface="Courier New"/>
              </a:rPr>
              <a:t>*</a:t>
            </a:r>
            <a:r>
              <a:rPr lang="en-US" dirty="0"/>
              <a:t> (0 or more of previous character)</a:t>
            </a:r>
          </a:p>
          <a:p>
            <a:pPr>
              <a:buClr>
                <a:srgbClr val="000000"/>
              </a:buClr>
            </a:pPr>
            <a:r>
              <a:rPr lang="en-US" dirty="0">
                <a:ea typeface="Courier New"/>
                <a:sym typeface="Courier New"/>
              </a:rPr>
              <a:t>Parentheses used for precedence</a:t>
            </a:r>
          </a:p>
        </p:txBody>
      </p:sp>
    </p:spTree>
    <p:extLst>
      <p:ext uri="{BB962C8B-B14F-4D97-AF65-F5344CB8AC3E}">
        <p14:creationId xmlns:p14="http://schemas.microsoft.com/office/powerpoint/2010/main" val="156792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JBLPSG PPT 1">
      <a:dk1>
        <a:srgbClr val="3C4743"/>
      </a:dk1>
      <a:lt1>
        <a:srgbClr val="E1E1E1"/>
      </a:lt1>
      <a:dk2>
        <a:srgbClr val="000000"/>
      </a:dk2>
      <a:lt2>
        <a:srgbClr val="FFFFFF"/>
      </a:lt2>
      <a:accent1>
        <a:srgbClr val="FFC324"/>
      </a:accent1>
      <a:accent2>
        <a:srgbClr val="F05123"/>
      </a:accent2>
      <a:accent3>
        <a:srgbClr val="418AC9"/>
      </a:accent3>
      <a:accent4>
        <a:srgbClr val="B7B7B7"/>
      </a:accent4>
      <a:accent5>
        <a:srgbClr val="00B18A"/>
      </a:accent5>
      <a:accent6>
        <a:srgbClr val="7BABBF"/>
      </a:accent6>
      <a:hlink>
        <a:srgbClr val="004B91"/>
      </a:hlink>
      <a:folHlink>
        <a:srgbClr val="5C284B"/>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31144</TotalTime>
  <Words>3074</Words>
  <Application>Microsoft Office PowerPoint</Application>
  <PresentationFormat>Widescreen</PresentationFormat>
  <Paragraphs>452</Paragraphs>
  <Slides>60</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Courier New</vt:lpstr>
      <vt:lpstr>Wingdings</vt:lpstr>
      <vt:lpstr>Educational subjects 16x9</vt:lpstr>
      <vt:lpstr>Formal Languages and Grammars</vt:lpstr>
      <vt:lpstr>Chapter 2: Formal Languages and Grammars</vt:lpstr>
      <vt:lpstr>Outline</vt:lpstr>
      <vt:lpstr>2.1 Chapter Objectives</vt:lpstr>
      <vt:lpstr>2.2 Introduction to Formal Languages</vt:lpstr>
      <vt:lpstr>Progressive Types of Sentence Validity</vt:lpstr>
      <vt:lpstr>Progressive Types of Program Expression Validity</vt:lpstr>
      <vt:lpstr>Outline</vt:lpstr>
      <vt:lpstr>2.3.1 Regular Expressions</vt:lpstr>
      <vt:lpstr>Table 2.3 Regular Expressions (Key: X  ∈ Σ.)</vt:lpstr>
      <vt:lpstr>Table 2.4 Regular Expression Examples (ΣRE =  {ε, ∅, *, +, (, )}.)</vt:lpstr>
      <vt:lpstr>2.3.2 Finite-State Automata</vt:lpstr>
      <vt:lpstr>Finite State Automaton to Accept Positive Integers and Identifiers in C</vt:lpstr>
      <vt:lpstr>2.3.3 Regular Languages</vt:lpstr>
      <vt:lpstr>Outline</vt:lpstr>
      <vt:lpstr>2.4 Grammars and Backus–Naur Form (1 of 2)</vt:lpstr>
      <vt:lpstr>2.4 Grammars and Backus–Naur Form (2 of 2)</vt:lpstr>
      <vt:lpstr>2.4.1 Regular Grammars (left- and right-linear grammars)</vt:lpstr>
      <vt:lpstr>Table 2.5 Relationship of Regular Expressions, Regular Grammars, and Finite-State Automata to Regular Languages</vt:lpstr>
      <vt:lpstr>Outline</vt:lpstr>
      <vt:lpstr>2.5 Context-Free Languages and Grammars</vt:lpstr>
      <vt:lpstr>Outline</vt:lpstr>
      <vt:lpstr>2.6 Language Generation: Sentence Derivations (1 of 3)</vt:lpstr>
      <vt:lpstr>2.6 Language Generation: Sentence Derivations (2 of 3)</vt:lpstr>
      <vt:lpstr>Grammar for a Four-Function Calculator</vt:lpstr>
      <vt:lpstr>2.6 Language Generation: Sentence Derivations (3 of 3)</vt:lpstr>
      <vt:lpstr>Outline</vt:lpstr>
      <vt:lpstr>2.7 Language Recognition: Parsing</vt:lpstr>
      <vt:lpstr>2.7 Language Generation and Recognition</vt:lpstr>
      <vt:lpstr>Outline</vt:lpstr>
      <vt:lpstr>Table 2.6 Formal Grammars Vis-à-Vis BNF Grammars</vt:lpstr>
      <vt:lpstr>Shift-Reduce and Reduce-Reduce Conflicts</vt:lpstr>
      <vt:lpstr>2.8.2 Parse Trees</vt:lpstr>
      <vt:lpstr>Figure 2.3 Parse Trees for x + y * z</vt:lpstr>
      <vt:lpstr>Figure 2.4 Parse Trees for x</vt:lpstr>
      <vt:lpstr>Figure 2.5 Parse Tree for the Expression 132</vt:lpstr>
      <vt:lpstr>Table 2.7 The Dual Use of Grammars: For Generation (Constructing a Derivation) and Recognition (Constructing a Parse Tree)</vt:lpstr>
      <vt:lpstr>Table 2.8 Effect of Ambiguity on Semantics</vt:lpstr>
      <vt:lpstr>Figure 2.6 Parse Trees for the Expression 1 + 3 + 2</vt:lpstr>
      <vt:lpstr>Figure 2.7 Parse Trees for the Expression 1 + 3 * 2</vt:lpstr>
      <vt:lpstr>Figure 2.8 Parse Trees for the Expression 6 - 3 - 2</vt:lpstr>
      <vt:lpstr> Table 2.9 Syntactic Ambiguity Vis-à-Vis Semantic Ambiguity </vt:lpstr>
      <vt:lpstr>Table 2.11 Interplay Between and Interdependence of Types of Ambiguity</vt:lpstr>
      <vt:lpstr>How to Prove a Grammar Is Ambiguous</vt:lpstr>
      <vt:lpstr>2.9 Grammar Disambiguation</vt:lpstr>
      <vt:lpstr>2.9.1 Operator Precedence</vt:lpstr>
      <vt:lpstr>2.9.2 Associativity of Operators (1 of 2)</vt:lpstr>
      <vt:lpstr>2.9.2 Associativity of Operators (2 of 2)</vt:lpstr>
      <vt:lpstr>2.9.3 The Classical Dangling else Problem (1 of 2)</vt:lpstr>
      <vt:lpstr>2.9.3 The Classical Dangling else Problem (2 of 2)</vt:lpstr>
      <vt:lpstr>Outline</vt:lpstr>
      <vt:lpstr>2.10 Extended Backus–Naur Form (EBNF)</vt:lpstr>
      <vt:lpstr>Outline</vt:lpstr>
      <vt:lpstr>2.11 Context-Sensitivity and Semantics</vt:lpstr>
      <vt:lpstr>Semantics</vt:lpstr>
      <vt:lpstr>Outline</vt:lpstr>
      <vt:lpstr>2.12 Thematic Takeaways</vt:lpstr>
      <vt:lpstr>2.13 Chapter Summary</vt:lpstr>
      <vt:lpstr>Constructs and Capabilities</vt:lpstr>
      <vt:lpstr>The Chomsky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 Parker</dc:creator>
  <cp:lastModifiedBy>Hare, Brian</cp:lastModifiedBy>
  <cp:revision>271</cp:revision>
  <dcterms:created xsi:type="dcterms:W3CDTF">2019-03-08T18:11:57Z</dcterms:created>
  <dcterms:modified xsi:type="dcterms:W3CDTF">2024-05-16T17:42:48Z</dcterms:modified>
</cp:coreProperties>
</file>